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22"/>
  </p:notesMasterIdLst>
  <p:handoutMasterIdLst>
    <p:handoutMasterId r:id="rId23"/>
  </p:handoutMasterIdLst>
  <p:sldIdLst>
    <p:sldId id="440" r:id="rId2"/>
    <p:sldId id="335" r:id="rId3"/>
    <p:sldId id="461" r:id="rId4"/>
    <p:sldId id="481" r:id="rId5"/>
    <p:sldId id="463" r:id="rId6"/>
    <p:sldId id="479" r:id="rId7"/>
    <p:sldId id="464" r:id="rId8"/>
    <p:sldId id="483" r:id="rId9"/>
    <p:sldId id="462" r:id="rId10"/>
    <p:sldId id="480" r:id="rId11"/>
    <p:sldId id="465" r:id="rId12"/>
    <p:sldId id="482" r:id="rId13"/>
    <p:sldId id="447" r:id="rId14"/>
    <p:sldId id="478" r:id="rId15"/>
    <p:sldId id="477" r:id="rId16"/>
    <p:sldId id="468" r:id="rId17"/>
    <p:sldId id="469" r:id="rId18"/>
    <p:sldId id="471" r:id="rId19"/>
    <p:sldId id="470" r:id="rId20"/>
    <p:sldId id="474" r:id="rId21"/>
  </p:sldIdLst>
  <p:sldSz cx="9144000" cy="5715000" type="screen16x1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17921E15-DA71-4744-833B-C0E2700ABD77}">
          <p14:sldIdLst>
            <p14:sldId id="440"/>
            <p14:sldId id="335"/>
            <p14:sldId id="461"/>
            <p14:sldId id="481"/>
            <p14:sldId id="463"/>
            <p14:sldId id="479"/>
            <p14:sldId id="464"/>
            <p14:sldId id="483"/>
          </p14:sldIdLst>
        </p14:section>
        <p14:section name="Untitled Section" id="{FD5D083A-FB3D-4732-BB44-60AF0BF5941D}">
          <p14:sldIdLst>
            <p14:sldId id="462"/>
            <p14:sldId id="480"/>
            <p14:sldId id="465"/>
            <p14:sldId id="482"/>
            <p14:sldId id="447"/>
            <p14:sldId id="478"/>
            <p14:sldId id="477"/>
            <p14:sldId id="468"/>
            <p14:sldId id="469"/>
            <p14:sldId id="471"/>
            <p14:sldId id="470"/>
            <p14:sldId id="474"/>
          </p14:sldIdLst>
        </p14:section>
      </p14:sectionLst>
    </p:ext>
    <p:ext uri="{EFAFB233-063F-42B5-8137-9DF3F51BA10A}">
      <p15:sldGuideLst xmlns:p15="http://schemas.microsoft.com/office/powerpoint/2012/main">
        <p15:guide id="1" orient="horz" pos="167">
          <p15:clr>
            <a:srgbClr val="A4A3A4"/>
          </p15:clr>
        </p15:guide>
        <p15:guide id="2" orient="horz" pos="3070">
          <p15:clr>
            <a:srgbClr val="A4A3A4"/>
          </p15:clr>
        </p15:guide>
        <p15:guide id="3" pos="295">
          <p15:clr>
            <a:srgbClr val="A4A3A4"/>
          </p15:clr>
        </p15:guide>
        <p15:guide id="4" pos="546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siris Valdez Banda" initials="OVB" lastIdx="55" clrIdx="0">
    <p:extLst>
      <p:ext uri="{19B8F6BF-5375-455C-9EA6-DF929625EA0E}">
        <p15:presenceInfo xmlns:p15="http://schemas.microsoft.com/office/powerpoint/2012/main" userId="a932fc42dc61388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7434"/>
    <a:srgbClr val="740000"/>
    <a:srgbClr val="FF6600"/>
    <a:srgbClr val="3366FF"/>
    <a:srgbClr val="FF9933"/>
    <a:srgbClr val="BB16A3"/>
    <a:srgbClr val="EF3340"/>
    <a:srgbClr val="FFCD00"/>
    <a:srgbClr val="005EB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2" autoAdjust="0"/>
    <p:restoredTop sz="94660"/>
  </p:normalViewPr>
  <p:slideViewPr>
    <p:cSldViewPr snapToObjects="1">
      <p:cViewPr varScale="1">
        <p:scale>
          <a:sx n="81" d="100"/>
          <a:sy n="81" d="100"/>
        </p:scale>
        <p:origin x="906" y="90"/>
      </p:cViewPr>
      <p:guideLst>
        <p:guide orient="horz" pos="167"/>
        <p:guide orient="horz" pos="3070"/>
        <p:guide pos="295"/>
        <p:guide pos="5465"/>
      </p:guideLst>
    </p:cSldViewPr>
  </p:slideViewPr>
  <p:notesTextViewPr>
    <p:cViewPr>
      <p:scale>
        <a:sx n="3" d="2"/>
        <a:sy n="3" d="2"/>
      </p:scale>
      <p:origin x="0" y="0"/>
    </p:cViewPr>
  </p:notesTextViewPr>
  <p:sorterViewPr>
    <p:cViewPr>
      <p:scale>
        <a:sx n="184" d="100"/>
        <a:sy n="18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3-14T14:29:35.699" idx="50">
    <p:pos x="2780" y="1863"/>
    <p:text>KPIs for this level included: the traditional reporting systems and fr example VT indicators. Thus combining Leading and lagging indicators.</p:text>
    <p:extLst mod="1">
      <p:ext uri="{C676402C-5697-4E1C-873F-D02D1690AC5C}">
        <p15:threadingInfo xmlns:p15="http://schemas.microsoft.com/office/powerpoint/2012/main" timeZoneBias="-120"/>
      </p:ext>
    </p:extLst>
  </p:cm>
  <p:cm authorId="1" dt="2016-03-14T14:31:42.041" idx="51">
    <p:pos x="2767" y="686"/>
    <p:text>Program management should incorporated only leading KPIs (Drive and monitor)</p:text>
    <p:extLst mod="1">
      <p:ext uri="{C676402C-5697-4E1C-873F-D02D1690AC5C}">
        <p15:threadingInfo xmlns:p15="http://schemas.microsoft.com/office/powerpoint/2012/main" timeZoneBias="-120"/>
      </p:ext>
    </p:extLst>
  </p:cm>
  <p:cm authorId="1" dt="2016-03-14T14:32:27.788" idx="52">
    <p:pos x="2781" y="924"/>
    <p:text>Both types of indicators (leading and lagging) are needed also for levels 1 to 5.</p:text>
    <p:extLst mod="1">
      <p:ext uri="{C676402C-5697-4E1C-873F-D02D1690AC5C}">
        <p15:threadingInfo xmlns:p15="http://schemas.microsoft.com/office/powerpoint/2012/main" timeZoneBias="-120"/>
      </p:ext>
    </p:extLst>
  </p:cm>
  <p:cm authorId="1" dt="2016-03-14T14:34:13.154" idx="53">
    <p:pos x="5116" y="730"/>
    <p:text>Scope of the framework and possible end users</p:text>
    <p:extLst mod="1">
      <p:ext uri="{C676402C-5697-4E1C-873F-D02D1690AC5C}">
        <p15:threadingInfo xmlns:p15="http://schemas.microsoft.com/office/powerpoint/2012/main" timeZoneBias="-120"/>
      </p:ext>
    </p:extLst>
  </p:cm>
  <p:cm authorId="1" dt="2016-03-14T14:34:43.869" idx="54">
    <p:pos x="5042" y="1553"/>
    <p:text>Extent to which these organizations have access: to be decided</p:text>
    <p:extLst mod="1">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56E9EB-0917-4EAE-AB4F-53B0BD0578C7}"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E6038BD6-B488-483E-A562-679D6A369F87}">
      <dgm:prSet phldrT="[Text]"/>
      <dgm:spPr/>
      <dgm:t>
        <a:bodyPr/>
        <a:lstStyle/>
        <a:p>
          <a:r>
            <a:rPr lang="en-US" dirty="0"/>
            <a:t>Economic conditions</a:t>
          </a:r>
        </a:p>
      </dgm:t>
    </dgm:pt>
    <dgm:pt modelId="{5CB179D0-BB18-462A-B6ED-06C1189C1AE0}" type="parTrans" cxnId="{57A5A062-1740-4667-AE6B-D92C14E90A73}">
      <dgm:prSet/>
      <dgm:spPr/>
      <dgm:t>
        <a:bodyPr/>
        <a:lstStyle/>
        <a:p>
          <a:endParaRPr lang="en-US"/>
        </a:p>
      </dgm:t>
    </dgm:pt>
    <dgm:pt modelId="{B6C1C933-502E-497E-A020-F73D4666C28A}" type="sibTrans" cxnId="{57A5A062-1740-4667-AE6B-D92C14E90A73}">
      <dgm:prSet/>
      <dgm:spPr/>
      <dgm:t>
        <a:bodyPr/>
        <a:lstStyle/>
        <a:p>
          <a:endParaRPr lang="en-US"/>
        </a:p>
      </dgm:t>
    </dgm:pt>
    <dgm:pt modelId="{7CDF97C9-E48A-4409-A470-A971DBDA02F9}">
      <dgm:prSet phldrT="[Text]"/>
      <dgm:spPr/>
      <dgm:t>
        <a:bodyPr/>
        <a:lstStyle/>
        <a:p>
          <a:r>
            <a:rPr lang="en-US" dirty="0"/>
            <a:t>Human &amp; Technical Res</a:t>
          </a:r>
        </a:p>
      </dgm:t>
    </dgm:pt>
    <dgm:pt modelId="{B8D769EA-264A-4E42-8920-C6E114E354DD}" type="parTrans" cxnId="{F417A530-6605-4099-944A-1C35B554A962}">
      <dgm:prSet/>
      <dgm:spPr/>
      <dgm:t>
        <a:bodyPr/>
        <a:lstStyle/>
        <a:p>
          <a:endParaRPr lang="en-US"/>
        </a:p>
      </dgm:t>
    </dgm:pt>
    <dgm:pt modelId="{741168ED-C616-4539-8EA4-55C3D6A4664B}" type="sibTrans" cxnId="{F417A530-6605-4099-944A-1C35B554A962}">
      <dgm:prSet/>
      <dgm:spPr/>
      <dgm:t>
        <a:bodyPr/>
        <a:lstStyle/>
        <a:p>
          <a:endParaRPr lang="en-US"/>
        </a:p>
      </dgm:t>
    </dgm:pt>
    <dgm:pt modelId="{790943E0-0049-4D1A-8C39-5817D55AEECE}">
      <dgm:prSet phldrT="[Text]"/>
      <dgm:spPr/>
      <dgm:t>
        <a:bodyPr/>
        <a:lstStyle/>
        <a:p>
          <a:r>
            <a:rPr lang="en-US" dirty="0"/>
            <a:t>Monetary resources</a:t>
          </a:r>
        </a:p>
      </dgm:t>
    </dgm:pt>
    <dgm:pt modelId="{7B7D20E7-4A3E-4BAD-9489-DE2B3AE234CE}" type="parTrans" cxnId="{FE1F999A-CE35-4060-BF09-B532AA43AE82}">
      <dgm:prSet/>
      <dgm:spPr/>
      <dgm:t>
        <a:bodyPr/>
        <a:lstStyle/>
        <a:p>
          <a:endParaRPr lang="en-US"/>
        </a:p>
      </dgm:t>
    </dgm:pt>
    <dgm:pt modelId="{62CB21B6-CB45-4B49-AF8B-49A4E8856779}" type="sibTrans" cxnId="{FE1F999A-CE35-4060-BF09-B532AA43AE82}">
      <dgm:prSet/>
      <dgm:spPr/>
      <dgm:t>
        <a:bodyPr/>
        <a:lstStyle/>
        <a:p>
          <a:endParaRPr lang="en-US"/>
        </a:p>
      </dgm:t>
    </dgm:pt>
    <dgm:pt modelId="{E4AD69A6-6425-4D00-99B5-7B2CBC24E604}">
      <dgm:prSet phldrT="[Text]"/>
      <dgm:spPr/>
      <dgm:t>
        <a:bodyPr/>
        <a:lstStyle/>
        <a:p>
          <a:r>
            <a:rPr lang="en-US" dirty="0"/>
            <a:t>Safety conditions</a:t>
          </a:r>
        </a:p>
      </dgm:t>
    </dgm:pt>
    <dgm:pt modelId="{C3DC0DA5-FD23-438F-AFA0-5F71357291C9}" type="parTrans" cxnId="{CE2DCF8F-0017-44BD-BE4F-C4F12BC0F05D}">
      <dgm:prSet/>
      <dgm:spPr/>
      <dgm:t>
        <a:bodyPr/>
        <a:lstStyle/>
        <a:p>
          <a:endParaRPr lang="en-US"/>
        </a:p>
      </dgm:t>
    </dgm:pt>
    <dgm:pt modelId="{D863A1C2-BF7E-4540-AD0D-59C8395BBEC3}" type="sibTrans" cxnId="{CE2DCF8F-0017-44BD-BE4F-C4F12BC0F05D}">
      <dgm:prSet/>
      <dgm:spPr/>
      <dgm:t>
        <a:bodyPr/>
        <a:lstStyle/>
        <a:p>
          <a:endParaRPr lang="en-US"/>
        </a:p>
      </dgm:t>
    </dgm:pt>
    <dgm:pt modelId="{6FAF05B7-20BA-40A1-805C-687F96E38A28}">
      <dgm:prSet phldrT="[Text]"/>
      <dgm:spPr/>
      <dgm:t>
        <a:bodyPr/>
        <a:lstStyle/>
        <a:p>
          <a:r>
            <a:rPr lang="en-US" dirty="0"/>
            <a:t>Safety Management Internal</a:t>
          </a:r>
        </a:p>
        <a:p>
          <a:r>
            <a:rPr lang="en-US" dirty="0"/>
            <a:t>SMS</a:t>
          </a:r>
        </a:p>
      </dgm:t>
    </dgm:pt>
    <dgm:pt modelId="{CF16B2B1-0D05-4E3B-BF1D-8533CAF04073}" type="parTrans" cxnId="{638C55E7-7EB3-4E19-B1DE-F4B6D639D2FC}">
      <dgm:prSet/>
      <dgm:spPr/>
      <dgm:t>
        <a:bodyPr/>
        <a:lstStyle/>
        <a:p>
          <a:endParaRPr lang="en-US"/>
        </a:p>
      </dgm:t>
    </dgm:pt>
    <dgm:pt modelId="{9196BD66-FF96-4842-B028-6953C94287D1}" type="sibTrans" cxnId="{638C55E7-7EB3-4E19-B1DE-F4B6D639D2FC}">
      <dgm:prSet/>
      <dgm:spPr/>
      <dgm:t>
        <a:bodyPr/>
        <a:lstStyle/>
        <a:p>
          <a:endParaRPr lang="en-US"/>
        </a:p>
      </dgm:t>
    </dgm:pt>
    <dgm:pt modelId="{AE99836C-C06E-4150-A44F-EA69009DE5DB}">
      <dgm:prSet phldrT="[Text]"/>
      <dgm:spPr/>
      <dgm:t>
        <a:bodyPr/>
        <a:lstStyle/>
        <a:p>
          <a:r>
            <a:rPr lang="en-US" dirty="0"/>
            <a:t>Maritime Safety Management</a:t>
          </a:r>
        </a:p>
        <a:p>
          <a:pPr lvl="0"/>
          <a:r>
            <a:rPr lang="en-US" dirty="0"/>
            <a:t>INT; REG; NAT</a:t>
          </a:r>
        </a:p>
      </dgm:t>
    </dgm:pt>
    <dgm:pt modelId="{836D659D-67A6-4585-AEF9-E198576F39BF}" type="parTrans" cxnId="{22D8EC40-1089-4A39-8151-0E9A4C5F28A5}">
      <dgm:prSet/>
      <dgm:spPr/>
      <dgm:t>
        <a:bodyPr/>
        <a:lstStyle/>
        <a:p>
          <a:endParaRPr lang="en-US"/>
        </a:p>
      </dgm:t>
    </dgm:pt>
    <dgm:pt modelId="{8F6D23C0-A3C5-49FF-A3EA-FD13804786C3}" type="sibTrans" cxnId="{22D8EC40-1089-4A39-8151-0E9A4C5F28A5}">
      <dgm:prSet/>
      <dgm:spPr/>
      <dgm:t>
        <a:bodyPr/>
        <a:lstStyle/>
        <a:p>
          <a:endParaRPr lang="en-US"/>
        </a:p>
      </dgm:t>
    </dgm:pt>
    <dgm:pt modelId="{E8A22B60-93E8-426D-B0D0-6A7681C3546D}" type="pres">
      <dgm:prSet presAssocID="{6D56E9EB-0917-4EAE-AB4F-53B0BD0578C7}" presName="outerComposite" presStyleCnt="0">
        <dgm:presLayoutVars>
          <dgm:chMax val="2"/>
          <dgm:animLvl val="lvl"/>
          <dgm:resizeHandles val="exact"/>
        </dgm:presLayoutVars>
      </dgm:prSet>
      <dgm:spPr/>
    </dgm:pt>
    <dgm:pt modelId="{A405437E-D96C-4C55-BD98-9EDD68084880}" type="pres">
      <dgm:prSet presAssocID="{6D56E9EB-0917-4EAE-AB4F-53B0BD0578C7}" presName="dummyMaxCanvas" presStyleCnt="0"/>
      <dgm:spPr/>
    </dgm:pt>
    <dgm:pt modelId="{343FC5D3-F402-416D-9BD4-8E81B61D0D64}" type="pres">
      <dgm:prSet presAssocID="{6D56E9EB-0917-4EAE-AB4F-53B0BD0578C7}" presName="parentComposite" presStyleCnt="0"/>
      <dgm:spPr/>
    </dgm:pt>
    <dgm:pt modelId="{5196FCE9-1FB7-401A-AD57-03A4BDCE2C50}" type="pres">
      <dgm:prSet presAssocID="{6D56E9EB-0917-4EAE-AB4F-53B0BD0578C7}" presName="parent1" presStyleLbl="alignAccFollowNode1" presStyleIdx="0" presStyleCnt="4">
        <dgm:presLayoutVars>
          <dgm:chMax val="4"/>
        </dgm:presLayoutVars>
      </dgm:prSet>
      <dgm:spPr/>
    </dgm:pt>
    <dgm:pt modelId="{92FCC76C-56C9-411B-9630-A80EAE6F7907}" type="pres">
      <dgm:prSet presAssocID="{6D56E9EB-0917-4EAE-AB4F-53B0BD0578C7}" presName="parent2" presStyleLbl="alignAccFollowNode1" presStyleIdx="1" presStyleCnt="4">
        <dgm:presLayoutVars>
          <dgm:chMax val="4"/>
        </dgm:presLayoutVars>
      </dgm:prSet>
      <dgm:spPr/>
    </dgm:pt>
    <dgm:pt modelId="{37D89C79-DE1F-4A46-B242-C0586D8C68AF}" type="pres">
      <dgm:prSet presAssocID="{6D56E9EB-0917-4EAE-AB4F-53B0BD0578C7}" presName="childrenComposite" presStyleCnt="0"/>
      <dgm:spPr/>
    </dgm:pt>
    <dgm:pt modelId="{FC8FDBBB-1F89-4A9C-96DE-D7DB06F0F0B3}" type="pres">
      <dgm:prSet presAssocID="{6D56E9EB-0917-4EAE-AB4F-53B0BD0578C7}" presName="dummyMaxCanvas_ChildArea" presStyleCnt="0"/>
      <dgm:spPr/>
    </dgm:pt>
    <dgm:pt modelId="{08C67F45-2779-4D8D-A723-AFA7A35EFB3F}" type="pres">
      <dgm:prSet presAssocID="{6D56E9EB-0917-4EAE-AB4F-53B0BD0578C7}" presName="fulcrum" presStyleLbl="alignAccFollowNode1" presStyleIdx="2" presStyleCnt="4"/>
      <dgm:spPr/>
    </dgm:pt>
    <dgm:pt modelId="{21FF72B0-76E6-45A4-BF3A-AF28523BA7C4}" type="pres">
      <dgm:prSet presAssocID="{6D56E9EB-0917-4EAE-AB4F-53B0BD0578C7}" presName="balance_22" presStyleLbl="alignAccFollowNode1" presStyleIdx="3" presStyleCnt="4">
        <dgm:presLayoutVars>
          <dgm:bulletEnabled val="1"/>
        </dgm:presLayoutVars>
      </dgm:prSet>
      <dgm:spPr/>
    </dgm:pt>
    <dgm:pt modelId="{5B40916B-28B1-43E8-89DD-D52802E9C917}" type="pres">
      <dgm:prSet presAssocID="{6D56E9EB-0917-4EAE-AB4F-53B0BD0578C7}" presName="right_22_1" presStyleLbl="node1" presStyleIdx="0" presStyleCnt="4">
        <dgm:presLayoutVars>
          <dgm:bulletEnabled val="1"/>
        </dgm:presLayoutVars>
      </dgm:prSet>
      <dgm:spPr/>
    </dgm:pt>
    <dgm:pt modelId="{B3E88988-DC9B-435B-9BDA-C7A816224F39}" type="pres">
      <dgm:prSet presAssocID="{6D56E9EB-0917-4EAE-AB4F-53B0BD0578C7}" presName="right_22_2" presStyleLbl="node1" presStyleIdx="1" presStyleCnt="4">
        <dgm:presLayoutVars>
          <dgm:bulletEnabled val="1"/>
        </dgm:presLayoutVars>
      </dgm:prSet>
      <dgm:spPr/>
    </dgm:pt>
    <dgm:pt modelId="{FBA8C4BB-BDE9-4BC0-80D8-96CC9D983559}" type="pres">
      <dgm:prSet presAssocID="{6D56E9EB-0917-4EAE-AB4F-53B0BD0578C7}" presName="left_22_1" presStyleLbl="node1" presStyleIdx="2" presStyleCnt="4">
        <dgm:presLayoutVars>
          <dgm:bulletEnabled val="1"/>
        </dgm:presLayoutVars>
      </dgm:prSet>
      <dgm:spPr/>
    </dgm:pt>
    <dgm:pt modelId="{3D8E831D-500B-45C0-8EB7-6587B03D578C}" type="pres">
      <dgm:prSet presAssocID="{6D56E9EB-0917-4EAE-AB4F-53B0BD0578C7}" presName="left_22_2" presStyleLbl="node1" presStyleIdx="3" presStyleCnt="4">
        <dgm:presLayoutVars>
          <dgm:bulletEnabled val="1"/>
        </dgm:presLayoutVars>
      </dgm:prSet>
      <dgm:spPr/>
    </dgm:pt>
  </dgm:ptLst>
  <dgm:cxnLst>
    <dgm:cxn modelId="{57A5A062-1740-4667-AE6B-D92C14E90A73}" srcId="{6D56E9EB-0917-4EAE-AB4F-53B0BD0578C7}" destId="{E6038BD6-B488-483E-A562-679D6A369F87}" srcOrd="0" destOrd="0" parTransId="{5CB179D0-BB18-462A-B6ED-06C1189C1AE0}" sibTransId="{B6C1C933-502E-497E-A020-F73D4666C28A}"/>
    <dgm:cxn modelId="{638C55E7-7EB3-4E19-B1DE-F4B6D639D2FC}" srcId="{E4AD69A6-6425-4D00-99B5-7B2CBC24E604}" destId="{6FAF05B7-20BA-40A1-805C-687F96E38A28}" srcOrd="0" destOrd="0" parTransId="{CF16B2B1-0D05-4E3B-BF1D-8533CAF04073}" sibTransId="{9196BD66-FF96-4842-B028-6953C94287D1}"/>
    <dgm:cxn modelId="{FE1F999A-CE35-4060-BF09-B532AA43AE82}" srcId="{E6038BD6-B488-483E-A562-679D6A369F87}" destId="{790943E0-0049-4D1A-8C39-5817D55AEECE}" srcOrd="1" destOrd="0" parTransId="{7B7D20E7-4A3E-4BAD-9489-DE2B3AE234CE}" sibTransId="{62CB21B6-CB45-4B49-AF8B-49A4E8856779}"/>
    <dgm:cxn modelId="{F417A530-6605-4099-944A-1C35B554A962}" srcId="{E6038BD6-B488-483E-A562-679D6A369F87}" destId="{7CDF97C9-E48A-4409-A470-A971DBDA02F9}" srcOrd="0" destOrd="0" parTransId="{B8D769EA-264A-4E42-8920-C6E114E354DD}" sibTransId="{741168ED-C616-4539-8EA4-55C3D6A4664B}"/>
    <dgm:cxn modelId="{22D8EC40-1089-4A39-8151-0E9A4C5F28A5}" srcId="{E4AD69A6-6425-4D00-99B5-7B2CBC24E604}" destId="{AE99836C-C06E-4150-A44F-EA69009DE5DB}" srcOrd="1" destOrd="0" parTransId="{836D659D-67A6-4585-AEF9-E198576F39BF}" sibTransId="{8F6D23C0-A3C5-49FF-A3EA-FD13804786C3}"/>
    <dgm:cxn modelId="{8A0267C5-FBB5-41EC-A030-4961F26E444A}" type="presOf" srcId="{6FAF05B7-20BA-40A1-805C-687F96E38A28}" destId="{5B40916B-28B1-43E8-89DD-D52802E9C917}" srcOrd="0" destOrd="0" presId="urn:microsoft.com/office/officeart/2005/8/layout/balance1"/>
    <dgm:cxn modelId="{D172D397-2EF7-4FFE-9603-B91A84FAD3F4}" type="presOf" srcId="{790943E0-0049-4D1A-8C39-5817D55AEECE}" destId="{3D8E831D-500B-45C0-8EB7-6587B03D578C}" srcOrd="0" destOrd="0" presId="urn:microsoft.com/office/officeart/2005/8/layout/balance1"/>
    <dgm:cxn modelId="{F35F5071-58FE-4F3D-90DE-E06AEF4295C9}" type="presOf" srcId="{6D56E9EB-0917-4EAE-AB4F-53B0BD0578C7}" destId="{E8A22B60-93E8-426D-B0D0-6A7681C3546D}" srcOrd="0" destOrd="0" presId="urn:microsoft.com/office/officeart/2005/8/layout/balance1"/>
    <dgm:cxn modelId="{B365A32C-869F-44D9-BB44-E70F3737FFA4}" type="presOf" srcId="{7CDF97C9-E48A-4409-A470-A971DBDA02F9}" destId="{FBA8C4BB-BDE9-4BC0-80D8-96CC9D983559}" srcOrd="0" destOrd="0" presId="urn:microsoft.com/office/officeart/2005/8/layout/balance1"/>
    <dgm:cxn modelId="{CE2DCF8F-0017-44BD-BE4F-C4F12BC0F05D}" srcId="{6D56E9EB-0917-4EAE-AB4F-53B0BD0578C7}" destId="{E4AD69A6-6425-4D00-99B5-7B2CBC24E604}" srcOrd="1" destOrd="0" parTransId="{C3DC0DA5-FD23-438F-AFA0-5F71357291C9}" sibTransId="{D863A1C2-BF7E-4540-AD0D-59C8395BBEC3}"/>
    <dgm:cxn modelId="{CB8EA82E-6076-4F49-81FC-C0FFF8EB019D}" type="presOf" srcId="{E6038BD6-B488-483E-A562-679D6A369F87}" destId="{5196FCE9-1FB7-401A-AD57-03A4BDCE2C50}" srcOrd="0" destOrd="0" presId="urn:microsoft.com/office/officeart/2005/8/layout/balance1"/>
    <dgm:cxn modelId="{36461AC1-7BDD-4EBC-B474-79D8E7AFD9FC}" type="presOf" srcId="{AE99836C-C06E-4150-A44F-EA69009DE5DB}" destId="{B3E88988-DC9B-435B-9BDA-C7A816224F39}" srcOrd="0" destOrd="0" presId="urn:microsoft.com/office/officeart/2005/8/layout/balance1"/>
    <dgm:cxn modelId="{60F009FD-4ACF-4870-B107-49015251BD8D}" type="presOf" srcId="{E4AD69A6-6425-4D00-99B5-7B2CBC24E604}" destId="{92FCC76C-56C9-411B-9630-A80EAE6F7907}" srcOrd="0" destOrd="0" presId="urn:microsoft.com/office/officeart/2005/8/layout/balance1"/>
    <dgm:cxn modelId="{9EF87F74-9F39-410D-9D47-CF529C827B6D}" type="presParOf" srcId="{E8A22B60-93E8-426D-B0D0-6A7681C3546D}" destId="{A405437E-D96C-4C55-BD98-9EDD68084880}" srcOrd="0" destOrd="0" presId="urn:microsoft.com/office/officeart/2005/8/layout/balance1"/>
    <dgm:cxn modelId="{E58A82AE-7693-41D2-A3B5-B9B3F640ED05}" type="presParOf" srcId="{E8A22B60-93E8-426D-B0D0-6A7681C3546D}" destId="{343FC5D3-F402-416D-9BD4-8E81B61D0D64}" srcOrd="1" destOrd="0" presId="urn:microsoft.com/office/officeart/2005/8/layout/balance1"/>
    <dgm:cxn modelId="{722050D4-22A0-48FF-ACE4-42E4005481A9}" type="presParOf" srcId="{343FC5D3-F402-416D-9BD4-8E81B61D0D64}" destId="{5196FCE9-1FB7-401A-AD57-03A4BDCE2C50}" srcOrd="0" destOrd="0" presId="urn:microsoft.com/office/officeart/2005/8/layout/balance1"/>
    <dgm:cxn modelId="{F48D4095-8D93-4A9D-AD92-ED53A6C33E03}" type="presParOf" srcId="{343FC5D3-F402-416D-9BD4-8E81B61D0D64}" destId="{92FCC76C-56C9-411B-9630-A80EAE6F7907}" srcOrd="1" destOrd="0" presId="urn:microsoft.com/office/officeart/2005/8/layout/balance1"/>
    <dgm:cxn modelId="{44AEBB77-1F4F-4330-8D65-E515FD3F04E0}" type="presParOf" srcId="{E8A22B60-93E8-426D-B0D0-6A7681C3546D}" destId="{37D89C79-DE1F-4A46-B242-C0586D8C68AF}" srcOrd="2" destOrd="0" presId="urn:microsoft.com/office/officeart/2005/8/layout/balance1"/>
    <dgm:cxn modelId="{A9A58BA6-694A-4D55-9D9A-B97C3A692D97}" type="presParOf" srcId="{37D89C79-DE1F-4A46-B242-C0586D8C68AF}" destId="{FC8FDBBB-1F89-4A9C-96DE-D7DB06F0F0B3}" srcOrd="0" destOrd="0" presId="urn:microsoft.com/office/officeart/2005/8/layout/balance1"/>
    <dgm:cxn modelId="{972C1941-64E6-4233-ADEC-6AC541B67D68}" type="presParOf" srcId="{37D89C79-DE1F-4A46-B242-C0586D8C68AF}" destId="{08C67F45-2779-4D8D-A723-AFA7A35EFB3F}" srcOrd="1" destOrd="0" presId="urn:microsoft.com/office/officeart/2005/8/layout/balance1"/>
    <dgm:cxn modelId="{57DFD71F-81BE-4187-8684-5404988FB41C}" type="presParOf" srcId="{37D89C79-DE1F-4A46-B242-C0586D8C68AF}" destId="{21FF72B0-76E6-45A4-BF3A-AF28523BA7C4}" srcOrd="2" destOrd="0" presId="urn:microsoft.com/office/officeart/2005/8/layout/balance1"/>
    <dgm:cxn modelId="{F584ABF5-8EAE-4F48-9E7E-362471FBBD03}" type="presParOf" srcId="{37D89C79-DE1F-4A46-B242-C0586D8C68AF}" destId="{5B40916B-28B1-43E8-89DD-D52802E9C917}" srcOrd="3" destOrd="0" presId="urn:microsoft.com/office/officeart/2005/8/layout/balance1"/>
    <dgm:cxn modelId="{5FDA828F-45BC-42EB-B6C6-572AEED87667}" type="presParOf" srcId="{37D89C79-DE1F-4A46-B242-C0586D8C68AF}" destId="{B3E88988-DC9B-435B-9BDA-C7A816224F39}" srcOrd="4" destOrd="0" presId="urn:microsoft.com/office/officeart/2005/8/layout/balance1"/>
    <dgm:cxn modelId="{09230167-79C2-4AB7-9E0B-8055C61265F4}" type="presParOf" srcId="{37D89C79-DE1F-4A46-B242-C0586D8C68AF}" destId="{FBA8C4BB-BDE9-4BC0-80D8-96CC9D983559}" srcOrd="5" destOrd="0" presId="urn:microsoft.com/office/officeart/2005/8/layout/balance1"/>
    <dgm:cxn modelId="{93D8673F-59FD-482A-A9FC-4A5B5E91A43B}" type="presParOf" srcId="{37D89C79-DE1F-4A46-B242-C0586D8C68AF}" destId="{3D8E831D-500B-45C0-8EB7-6587B03D578C}" srcOrd="6"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96FCE9-1FB7-401A-AD57-03A4BDCE2C50}">
      <dsp:nvSpPr>
        <dsp:cNvPr id="0" name=""/>
        <dsp:cNvSpPr/>
      </dsp:nvSpPr>
      <dsp:spPr>
        <a:xfrm>
          <a:off x="1912552" y="0"/>
          <a:ext cx="1374776" cy="763764"/>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Economic conditions</a:t>
          </a:r>
        </a:p>
      </dsp:txBody>
      <dsp:txXfrm>
        <a:off x="1934922" y="22370"/>
        <a:ext cx="1330036" cy="719024"/>
      </dsp:txXfrm>
    </dsp:sp>
    <dsp:sp modelId="{92FCC76C-56C9-411B-9630-A80EAE6F7907}">
      <dsp:nvSpPr>
        <dsp:cNvPr id="0" name=""/>
        <dsp:cNvSpPr/>
      </dsp:nvSpPr>
      <dsp:spPr>
        <a:xfrm>
          <a:off x="3898340" y="0"/>
          <a:ext cx="1374776" cy="763764"/>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Safety conditions</a:t>
          </a:r>
        </a:p>
      </dsp:txBody>
      <dsp:txXfrm>
        <a:off x="3920710" y="22370"/>
        <a:ext cx="1330036" cy="719024"/>
      </dsp:txXfrm>
    </dsp:sp>
    <dsp:sp modelId="{08C67F45-2779-4D8D-A723-AFA7A35EFB3F}">
      <dsp:nvSpPr>
        <dsp:cNvPr id="0" name=""/>
        <dsp:cNvSpPr/>
      </dsp:nvSpPr>
      <dsp:spPr>
        <a:xfrm>
          <a:off x="3306423" y="3246000"/>
          <a:ext cx="572823" cy="572823"/>
        </a:xfrm>
        <a:prstGeom prst="triangl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FF72B0-76E6-45A4-BF3A-AF28523BA7C4}">
      <dsp:nvSpPr>
        <dsp:cNvPr id="0" name=""/>
        <dsp:cNvSpPr/>
      </dsp:nvSpPr>
      <dsp:spPr>
        <a:xfrm>
          <a:off x="1874364" y="3006178"/>
          <a:ext cx="3436941" cy="23218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40916B-28B1-43E8-89DD-D52802E9C917}">
      <dsp:nvSpPr>
        <dsp:cNvPr id="0" name=""/>
        <dsp:cNvSpPr/>
      </dsp:nvSpPr>
      <dsp:spPr>
        <a:xfrm>
          <a:off x="3898340" y="2001063"/>
          <a:ext cx="1374776" cy="9776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Safety Management Internal</a:t>
          </a:r>
        </a:p>
        <a:p>
          <a:pPr marL="0" lvl="0" indent="0" algn="ctr" defTabSz="577850">
            <a:lnSpc>
              <a:spcPct val="90000"/>
            </a:lnSpc>
            <a:spcBef>
              <a:spcPct val="0"/>
            </a:spcBef>
            <a:spcAft>
              <a:spcPct val="35000"/>
            </a:spcAft>
            <a:buNone/>
          </a:pPr>
          <a:r>
            <a:rPr lang="en-US" sz="1300" kern="1200" dirty="0"/>
            <a:t>SMS</a:t>
          </a:r>
        </a:p>
      </dsp:txBody>
      <dsp:txXfrm>
        <a:off x="3946063" y="2048786"/>
        <a:ext cx="1279330" cy="882172"/>
      </dsp:txXfrm>
    </dsp:sp>
    <dsp:sp modelId="{B3E88988-DC9B-435B-9BDA-C7A816224F39}">
      <dsp:nvSpPr>
        <dsp:cNvPr id="0" name=""/>
        <dsp:cNvSpPr/>
      </dsp:nvSpPr>
      <dsp:spPr>
        <a:xfrm>
          <a:off x="3898340" y="977618"/>
          <a:ext cx="1374776" cy="9776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indent="0" algn="ctr" defTabSz="577850">
            <a:lnSpc>
              <a:spcPct val="90000"/>
            </a:lnSpc>
            <a:spcBef>
              <a:spcPct val="0"/>
            </a:spcBef>
            <a:spcAft>
              <a:spcPct val="35000"/>
            </a:spcAft>
            <a:buNone/>
          </a:pPr>
          <a:r>
            <a:rPr lang="en-US" sz="1300" kern="1200" dirty="0"/>
            <a:t>Maritime Safety Management</a:t>
          </a:r>
        </a:p>
        <a:p>
          <a:pPr marL="0" lvl="0" indent="0" algn="ctr" defTabSz="577850">
            <a:lnSpc>
              <a:spcPct val="90000"/>
            </a:lnSpc>
            <a:spcBef>
              <a:spcPct val="0"/>
            </a:spcBef>
            <a:spcAft>
              <a:spcPct val="35000"/>
            </a:spcAft>
            <a:buNone/>
          </a:pPr>
          <a:r>
            <a:rPr lang="en-US" sz="1300" kern="1200" dirty="0"/>
            <a:t>INT; REG; NAT</a:t>
          </a:r>
        </a:p>
      </dsp:txBody>
      <dsp:txXfrm>
        <a:off x="3946063" y="1025341"/>
        <a:ext cx="1279330" cy="882172"/>
      </dsp:txXfrm>
    </dsp:sp>
    <dsp:sp modelId="{FBA8C4BB-BDE9-4BC0-80D8-96CC9D983559}">
      <dsp:nvSpPr>
        <dsp:cNvPr id="0" name=""/>
        <dsp:cNvSpPr/>
      </dsp:nvSpPr>
      <dsp:spPr>
        <a:xfrm>
          <a:off x="1912552" y="2001063"/>
          <a:ext cx="1374776" cy="9776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Human &amp; Technical Res</a:t>
          </a:r>
        </a:p>
      </dsp:txBody>
      <dsp:txXfrm>
        <a:off x="1960275" y="2048786"/>
        <a:ext cx="1279330" cy="882172"/>
      </dsp:txXfrm>
    </dsp:sp>
    <dsp:sp modelId="{3D8E831D-500B-45C0-8EB7-6587B03D578C}">
      <dsp:nvSpPr>
        <dsp:cNvPr id="0" name=""/>
        <dsp:cNvSpPr/>
      </dsp:nvSpPr>
      <dsp:spPr>
        <a:xfrm>
          <a:off x="1912552" y="977618"/>
          <a:ext cx="1374776" cy="9776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Monetary resources</a:t>
          </a:r>
        </a:p>
      </dsp:txBody>
      <dsp:txXfrm>
        <a:off x="1960275" y="1025341"/>
        <a:ext cx="1279330" cy="882172"/>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fi-FI"/>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39D04D9-2D90-E741-8C77-A958108973E5}" type="datetimeFigureOut">
              <a:rPr lang="en-US"/>
              <a:pPr>
                <a:defRPr/>
              </a:pPr>
              <a:t>5/17/2016</a:t>
            </a:fld>
            <a:endParaRPr lang="fi-FI"/>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fi-FI"/>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81337A6-C487-9645-B543-6BBD05A1D191}" type="slidenum">
              <a:rPr lang="fi-FI"/>
              <a:pPr>
                <a:defRPr/>
              </a:pPr>
              <a:t>‹#›</a:t>
            </a:fld>
            <a:endParaRPr lang="fi-FI"/>
          </a:p>
        </p:txBody>
      </p:sp>
    </p:spTree>
    <p:extLst>
      <p:ext uri="{BB962C8B-B14F-4D97-AF65-F5344CB8AC3E}">
        <p14:creationId xmlns:p14="http://schemas.microsoft.com/office/powerpoint/2010/main" val="38245393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128"/>
                <a:cs typeface="ＭＳ Ｐゴシック" charset="-128"/>
              </a:defRPr>
            </a:lvl1pPr>
          </a:lstStyle>
          <a:p>
            <a:pPr>
              <a:defRPr/>
            </a:pPr>
            <a:endParaRPr lang="fi-FI"/>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1FE7B0BA-8FA8-3A4A-9820-CF1299A8B616}" type="datetime1">
              <a:rPr lang="fi-FI"/>
              <a:pPr>
                <a:defRPr/>
              </a:pPr>
              <a:t>17.5.2016</a:t>
            </a:fld>
            <a:endParaRPr lang="fi-FI"/>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fi-FI"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i-FI" noProof="0"/>
              <a:t>Click to edit Master text styles</a:t>
            </a:r>
          </a:p>
          <a:p>
            <a:pPr lvl="1"/>
            <a:r>
              <a:rPr lang="fi-FI" noProof="0"/>
              <a:t>Second level</a:t>
            </a:r>
          </a:p>
          <a:p>
            <a:pPr lvl="2"/>
            <a:r>
              <a:rPr lang="fi-FI" noProof="0"/>
              <a:t>Third level</a:t>
            </a:r>
          </a:p>
          <a:p>
            <a:pPr lvl="3"/>
            <a:r>
              <a:rPr lang="fi-FI" noProof="0"/>
              <a:t>Fourth level</a:t>
            </a:r>
          </a:p>
          <a:p>
            <a:pPr lvl="4"/>
            <a:r>
              <a:rPr lang="fi-FI"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128"/>
                <a:cs typeface="ＭＳ Ｐゴシック" charset="-128"/>
              </a:defRPr>
            </a:lvl1pPr>
          </a:lstStyle>
          <a:p>
            <a:pPr>
              <a:defRPr/>
            </a:pPr>
            <a:endParaRPr lang="fi-FI"/>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66A5FF2-0573-2649-A39A-26FA52E05379}" type="slidenum">
              <a:rPr lang="fi-FI"/>
              <a:pPr>
                <a:defRPr/>
              </a:pPr>
              <a:t>‹#›</a:t>
            </a:fld>
            <a:endParaRPr lang="fi-FI"/>
          </a:p>
        </p:txBody>
      </p:sp>
    </p:spTree>
    <p:extLst>
      <p:ext uri="{BB962C8B-B14F-4D97-AF65-F5344CB8AC3E}">
        <p14:creationId xmlns:p14="http://schemas.microsoft.com/office/powerpoint/2010/main" val="309729138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Too much initial</a:t>
            </a:r>
            <a:r>
              <a:rPr lang="fi-FI" baseline="0" dirty="0"/>
              <a:t> information for first slide</a:t>
            </a:r>
            <a:endParaRPr lang="fi-FI" dirty="0"/>
          </a:p>
        </p:txBody>
      </p:sp>
      <p:sp>
        <p:nvSpPr>
          <p:cNvPr id="4" name="Slide Number Placeholder 3"/>
          <p:cNvSpPr>
            <a:spLocks noGrp="1"/>
          </p:cNvSpPr>
          <p:nvPr>
            <p:ph type="sldNum" sz="quarter" idx="10"/>
          </p:nvPr>
        </p:nvSpPr>
        <p:spPr/>
        <p:txBody>
          <a:bodyPr/>
          <a:lstStyle/>
          <a:p>
            <a:pPr>
              <a:defRPr/>
            </a:pPr>
            <a:fld id="{D66A5FF2-0573-2649-A39A-26FA52E05379}" type="slidenum">
              <a:rPr lang="fi-FI" smtClean="0"/>
              <a:pPr>
                <a:defRPr/>
              </a:pPr>
              <a:t>2</a:t>
            </a:fld>
            <a:endParaRPr lang="fi-FI"/>
          </a:p>
        </p:txBody>
      </p:sp>
    </p:spTree>
    <p:extLst>
      <p:ext uri="{BB962C8B-B14F-4D97-AF65-F5344CB8AC3E}">
        <p14:creationId xmlns:p14="http://schemas.microsoft.com/office/powerpoint/2010/main" val="682742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b="1" dirty="0"/>
              <a:t>Drive indicators:</a:t>
            </a:r>
            <a:br>
              <a:rPr lang="en-US" b="1" dirty="0"/>
            </a:br>
            <a:r>
              <a:rPr lang="en-US" sz="1200" dirty="0"/>
              <a:t>applied to change, maintain and reinforce different elements of the system by motivating certain safety-related activities</a:t>
            </a:r>
            <a:r>
              <a:rPr lang="en-US" sz="1100" b="1" dirty="0"/>
              <a:t> </a:t>
            </a:r>
          </a:p>
          <a:p>
            <a:pPr marL="171450" indent="-171450">
              <a:buFont typeface="Wingdings" panose="05000000000000000000" pitchFamily="2" charset="2"/>
              <a:buChar char="Ø"/>
            </a:pPr>
            <a:r>
              <a:rPr lang="en-US" b="1" dirty="0"/>
              <a:t>Monitor indicators:</a:t>
            </a:r>
            <a:br>
              <a:rPr lang="en-US" b="1" dirty="0"/>
            </a:br>
            <a:r>
              <a:rPr lang="en-US" sz="1200" dirty="0"/>
              <a:t>implemented for monitoring the function of the system including but not limited to the efficacy of the control and development measures</a:t>
            </a:r>
            <a:endParaRPr lang="en-US" sz="1100" b="1" dirty="0"/>
          </a:p>
          <a:p>
            <a:pPr marL="171450" indent="-171450">
              <a:buFont typeface="Wingdings" panose="05000000000000000000" pitchFamily="2" charset="2"/>
              <a:buChar char="Ø"/>
            </a:pPr>
            <a:r>
              <a:rPr lang="en-US" b="1" dirty="0"/>
              <a:t>Outcome indicators:</a:t>
            </a:r>
            <a:br>
              <a:rPr lang="en-US" b="1" dirty="0"/>
            </a:br>
            <a:r>
              <a:rPr lang="en-US" sz="1200" dirty="0"/>
              <a:t>reflect a temporary end result of a process and/or an activity</a:t>
            </a:r>
            <a:endParaRPr lang="fi-FI" sz="1200" dirty="0"/>
          </a:p>
          <a:p>
            <a:endParaRPr lang="fi-FI" dirty="0"/>
          </a:p>
        </p:txBody>
      </p:sp>
      <p:sp>
        <p:nvSpPr>
          <p:cNvPr id="4" name="Slide Number Placeholder 3"/>
          <p:cNvSpPr>
            <a:spLocks noGrp="1"/>
          </p:cNvSpPr>
          <p:nvPr>
            <p:ph type="sldNum" sz="quarter" idx="10"/>
          </p:nvPr>
        </p:nvSpPr>
        <p:spPr/>
        <p:txBody>
          <a:bodyPr/>
          <a:lstStyle/>
          <a:p>
            <a:pPr>
              <a:defRPr/>
            </a:pPr>
            <a:fld id="{D66A5FF2-0573-2649-A39A-26FA52E05379}" type="slidenum">
              <a:rPr lang="fi-FI" smtClean="0"/>
              <a:pPr>
                <a:defRPr/>
              </a:pPr>
              <a:t>13</a:t>
            </a:fld>
            <a:endParaRPr lang="fi-FI"/>
          </a:p>
        </p:txBody>
      </p:sp>
    </p:spTree>
    <p:extLst>
      <p:ext uri="{BB962C8B-B14F-4D97-AF65-F5344CB8AC3E}">
        <p14:creationId xmlns:p14="http://schemas.microsoft.com/office/powerpoint/2010/main" val="3006966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fi-FI" dirty="0"/>
              <a:t>Systems-Theoretic Accident Model Process (STAMP) </a:t>
            </a:r>
            <a:r>
              <a:rPr lang="fi-FI" sz="1200" baseline="30000" dirty="0"/>
              <a:t>(6)</a:t>
            </a:r>
            <a:r>
              <a:rPr lang="fi-FI" sz="1200" dirty="0"/>
              <a:t> applied for deriving leading and lagging Safety KPIs, and for structuring the Baltic Sea maritime safety management framework</a:t>
            </a:r>
          </a:p>
          <a:p>
            <a:pPr marL="0" marR="0" indent="0" algn="l" defTabSz="457200" rtl="0" eaLnBrk="0" fontAlgn="base" latinLnBrk="0" hangingPunct="0">
              <a:lnSpc>
                <a:spcPct val="100000"/>
              </a:lnSpc>
              <a:spcBef>
                <a:spcPct val="30000"/>
              </a:spcBef>
              <a:spcAft>
                <a:spcPct val="0"/>
              </a:spcAft>
              <a:buClrTx/>
              <a:buSzTx/>
              <a:buFontTx/>
              <a:buNone/>
              <a:tabLst/>
              <a:defRPr/>
            </a:pPr>
            <a:r>
              <a:rPr lang="fi-FI" sz="1200" kern="1200">
                <a:solidFill>
                  <a:schemeClr val="tx1"/>
                </a:solidFill>
                <a:effectLst/>
                <a:latin typeface="+mn-lt"/>
                <a:ea typeface="ＭＳ Ｐゴシック" charset="-128"/>
                <a:cs typeface="ＭＳ Ｐゴシック" charset="-128"/>
              </a:rPr>
              <a:t>A framework for dynamic safety and risk management modeling.</a:t>
            </a:r>
            <a:endParaRPr lang="fi-FI" dirty="0"/>
          </a:p>
          <a:p>
            <a:endParaRPr lang="fi-FI" dirty="0"/>
          </a:p>
        </p:txBody>
      </p:sp>
      <p:sp>
        <p:nvSpPr>
          <p:cNvPr id="4" name="Slide Number Placeholder 3"/>
          <p:cNvSpPr>
            <a:spLocks noGrp="1"/>
          </p:cNvSpPr>
          <p:nvPr>
            <p:ph type="sldNum" sz="quarter" idx="10"/>
          </p:nvPr>
        </p:nvSpPr>
        <p:spPr/>
        <p:txBody>
          <a:bodyPr/>
          <a:lstStyle/>
          <a:p>
            <a:pPr>
              <a:defRPr/>
            </a:pPr>
            <a:fld id="{D66A5FF2-0573-2649-A39A-26FA52E05379}" type="slidenum">
              <a:rPr lang="fi-FI" smtClean="0"/>
              <a:pPr>
                <a:defRPr/>
              </a:pPr>
              <a:t>14</a:t>
            </a:fld>
            <a:endParaRPr lang="fi-FI"/>
          </a:p>
        </p:txBody>
      </p:sp>
    </p:spTree>
    <p:extLst>
      <p:ext uri="{BB962C8B-B14F-4D97-AF65-F5344CB8AC3E}">
        <p14:creationId xmlns:p14="http://schemas.microsoft.com/office/powerpoint/2010/main" val="3237082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Does Trafi wants to include contact information here</a:t>
            </a:r>
          </a:p>
        </p:txBody>
      </p:sp>
      <p:sp>
        <p:nvSpPr>
          <p:cNvPr id="4" name="Slide Number Placeholder 3"/>
          <p:cNvSpPr>
            <a:spLocks noGrp="1"/>
          </p:cNvSpPr>
          <p:nvPr>
            <p:ph type="sldNum" sz="quarter" idx="10"/>
          </p:nvPr>
        </p:nvSpPr>
        <p:spPr/>
        <p:txBody>
          <a:bodyPr/>
          <a:lstStyle/>
          <a:p>
            <a:pPr>
              <a:defRPr/>
            </a:pPr>
            <a:fld id="{D66A5FF2-0573-2649-A39A-26FA52E05379}" type="slidenum">
              <a:rPr lang="fi-FI" smtClean="0"/>
              <a:pPr>
                <a:defRPr/>
              </a:pPr>
              <a:t>19</a:t>
            </a:fld>
            <a:endParaRPr lang="fi-FI"/>
          </a:p>
        </p:txBody>
      </p:sp>
    </p:spTree>
    <p:extLst>
      <p:ext uri="{BB962C8B-B14F-4D97-AF65-F5344CB8AC3E}">
        <p14:creationId xmlns:p14="http://schemas.microsoft.com/office/powerpoint/2010/main" val="4436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p:nvPr>
        </p:nvSpPr>
        <p:spPr>
          <a:xfrm>
            <a:off x="468313" y="1417341"/>
            <a:ext cx="8207375" cy="2952327"/>
          </a:xfrm>
          <a:prstGeom prst="rect">
            <a:avLst/>
          </a:prstGeom>
        </p:spPr>
        <p:txBody>
          <a:bodyPr lIns="0" tIns="0" rIns="0" bIns="0" anchor="b" anchorCtr="0">
            <a:noAutofit/>
          </a:bodyPr>
          <a:lstStyle>
            <a:lvl1pPr algn="l">
              <a:lnSpc>
                <a:spcPct val="80000"/>
              </a:lnSpc>
              <a:defRPr sz="7200" b="1" spc="-200">
                <a:solidFill>
                  <a:schemeClr val="bg1"/>
                </a:solidFill>
              </a:defRPr>
            </a:lvl1pPr>
          </a:lstStyle>
          <a:p>
            <a:r>
              <a:rPr lang="fi-FI"/>
              <a:t>Click to edit Master title style</a:t>
            </a:r>
            <a:endParaRPr lang="en-US" dirty="0"/>
          </a:p>
        </p:txBody>
      </p:sp>
      <p:sp>
        <p:nvSpPr>
          <p:cNvPr id="6" name="Subtitle 2"/>
          <p:cNvSpPr>
            <a:spLocks noGrp="1"/>
          </p:cNvSpPr>
          <p:nvPr>
            <p:ph type="subTitle" idx="1"/>
          </p:nvPr>
        </p:nvSpPr>
        <p:spPr>
          <a:xfrm>
            <a:off x="468314" y="4429748"/>
            <a:ext cx="5495420" cy="660000"/>
          </a:xfrm>
          <a:prstGeom prst="rect">
            <a:avLst/>
          </a:prstGeom>
        </p:spPr>
        <p:txBody>
          <a:bodyPr lIns="0" tIns="0" rIns="0" bIns="0" anchor="t">
            <a:normAutofit/>
          </a:bodyPr>
          <a:lstStyle>
            <a:lvl1pPr marL="0" indent="0" algn="l">
              <a:spcBef>
                <a:spcPts val="0"/>
              </a:spcBef>
              <a:buNone/>
              <a:defRPr sz="1600" i="1">
                <a:solidFill>
                  <a:schemeClr val="bg1"/>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dirty="0" err="1"/>
              <a:t>Click</a:t>
            </a:r>
            <a:r>
              <a:rPr lang="fi-FI" dirty="0"/>
              <a:t> to </a:t>
            </a:r>
            <a:r>
              <a:rPr lang="fi-FI" dirty="0" err="1"/>
              <a:t>edit</a:t>
            </a:r>
            <a:r>
              <a:rPr lang="fi-FI" dirty="0"/>
              <a:t> </a:t>
            </a:r>
            <a:r>
              <a:rPr lang="fi-FI" dirty="0" err="1"/>
              <a:t>Master</a:t>
            </a:r>
            <a:r>
              <a:rPr lang="fi-FI" dirty="0"/>
              <a:t> </a:t>
            </a:r>
            <a:r>
              <a:rPr lang="fi-FI" dirty="0" err="1"/>
              <a:t>subtitle</a:t>
            </a:r>
            <a:r>
              <a:rPr lang="fi-FI" dirty="0"/>
              <a:t> </a:t>
            </a:r>
            <a:r>
              <a:rPr lang="fi-FI" dirty="0" err="1"/>
              <a:t>style</a:t>
            </a:r>
            <a:endParaRPr lang="en-US" dirty="0"/>
          </a:p>
        </p:txBody>
      </p:sp>
      <p:pic>
        <p:nvPicPr>
          <p:cNvPr id="8"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00" y="0"/>
            <a:ext cx="1960563" cy="1606550"/>
          </a:xfrm>
          <a:prstGeom prst="rect">
            <a:avLst/>
          </a:prstGeom>
        </p:spPr>
      </p:pic>
    </p:spTree>
    <p:extLst>
      <p:ext uri="{BB962C8B-B14F-4D97-AF65-F5344CB8AC3E}">
        <p14:creationId xmlns:p14="http://schemas.microsoft.com/office/powerpoint/2010/main" val="4071106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ith BG image">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468313" y="1417636"/>
            <a:ext cx="8207375" cy="2952032"/>
          </a:xfrm>
          <a:prstGeom prst="rect">
            <a:avLst/>
          </a:prstGeom>
        </p:spPr>
        <p:txBody>
          <a:bodyPr lIns="0" tIns="0" rIns="0" bIns="0" anchor="b" anchorCtr="0">
            <a:noAutofit/>
          </a:bodyPr>
          <a:lstStyle>
            <a:lvl1pPr algn="l">
              <a:lnSpc>
                <a:spcPct val="80000"/>
              </a:lnSpc>
              <a:defRPr sz="7200" b="1" spc="-200">
                <a:solidFill>
                  <a:schemeClr val="bg1"/>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8" name="Subtitle 2"/>
          <p:cNvSpPr>
            <a:spLocks noGrp="1"/>
          </p:cNvSpPr>
          <p:nvPr>
            <p:ph type="subTitle" idx="1"/>
          </p:nvPr>
        </p:nvSpPr>
        <p:spPr>
          <a:xfrm>
            <a:off x="468314" y="4429748"/>
            <a:ext cx="5495420" cy="660000"/>
          </a:xfrm>
          <a:prstGeom prst="rect">
            <a:avLst/>
          </a:prstGeom>
        </p:spPr>
        <p:txBody>
          <a:bodyPr lIns="0" tIns="0" rIns="0" bIns="0" anchor="t">
            <a:normAutofit/>
          </a:bodyPr>
          <a:lstStyle>
            <a:lvl1pPr marL="0" indent="0" algn="l">
              <a:spcBef>
                <a:spcPts val="0"/>
              </a:spcBef>
              <a:buNone/>
              <a:defRPr sz="1600" i="1">
                <a:solidFill>
                  <a:schemeClr val="bg1"/>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dirty="0" err="1"/>
              <a:t>Click</a:t>
            </a:r>
            <a:r>
              <a:rPr lang="fi-FI" dirty="0"/>
              <a:t> to </a:t>
            </a:r>
            <a:r>
              <a:rPr lang="fi-FI" dirty="0" err="1"/>
              <a:t>edit</a:t>
            </a:r>
            <a:r>
              <a:rPr lang="fi-FI" dirty="0"/>
              <a:t> </a:t>
            </a:r>
            <a:r>
              <a:rPr lang="fi-FI" dirty="0" err="1"/>
              <a:t>Master</a:t>
            </a:r>
            <a:r>
              <a:rPr lang="fi-FI" dirty="0"/>
              <a:t> </a:t>
            </a:r>
            <a:r>
              <a:rPr lang="fi-FI" dirty="0" err="1"/>
              <a:t>subtitle</a:t>
            </a:r>
            <a:r>
              <a:rPr lang="fi-FI" dirty="0"/>
              <a:t> </a:t>
            </a:r>
            <a:r>
              <a:rPr lang="fi-FI" dirty="0" err="1"/>
              <a:t>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00" y="0"/>
            <a:ext cx="1960563" cy="1606550"/>
          </a:xfrm>
          <a:prstGeom prst="rect">
            <a:avLst/>
          </a:prstGeom>
        </p:spPr>
      </p:pic>
    </p:spTree>
    <p:extLst>
      <p:ext uri="{BB962C8B-B14F-4D97-AF65-F5344CB8AC3E}">
        <p14:creationId xmlns:p14="http://schemas.microsoft.com/office/powerpoint/2010/main" val="118822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Text">
    <p:spTree>
      <p:nvGrpSpPr>
        <p:cNvPr id="1" name=""/>
        <p:cNvGrpSpPr/>
        <p:nvPr/>
      </p:nvGrpSpPr>
      <p:grpSpPr>
        <a:xfrm>
          <a:off x="0" y="0"/>
          <a:ext cx="0" cy="0"/>
          <a:chOff x="0" y="0"/>
          <a:chExt cx="0" cy="0"/>
        </a:xfrm>
      </p:grpSpPr>
      <p:sp>
        <p:nvSpPr>
          <p:cNvPr id="16" name="Title 1"/>
          <p:cNvSpPr>
            <a:spLocks noGrp="1"/>
          </p:cNvSpPr>
          <p:nvPr>
            <p:ph type="ctrTitle"/>
          </p:nvPr>
        </p:nvSpPr>
        <p:spPr>
          <a:xfrm>
            <a:off x="468312" y="1418400"/>
            <a:ext cx="8208000" cy="2952000"/>
          </a:xfrm>
          <a:prstGeom prst="rect">
            <a:avLst/>
          </a:prstGeom>
        </p:spPr>
        <p:txBody>
          <a:bodyPr lIns="0" tIns="0" rIns="0" bIns="0" anchor="b">
            <a:noAutofit/>
          </a:bodyPr>
          <a:lstStyle>
            <a:lvl1pPr algn="l">
              <a:lnSpc>
                <a:spcPct val="80000"/>
              </a:lnSpc>
              <a:defRPr sz="7200" b="1" spc="-200">
                <a:solidFill>
                  <a:schemeClr val="tx2"/>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17" name="Subtitle 2"/>
          <p:cNvSpPr>
            <a:spLocks noGrp="1"/>
          </p:cNvSpPr>
          <p:nvPr>
            <p:ph type="subTitle" idx="1"/>
          </p:nvPr>
        </p:nvSpPr>
        <p:spPr>
          <a:xfrm>
            <a:off x="468314" y="4429748"/>
            <a:ext cx="5388448" cy="660000"/>
          </a:xfrm>
          <a:prstGeom prst="rect">
            <a:avLst/>
          </a:prstGeom>
        </p:spPr>
        <p:txBody>
          <a:bodyPr lIns="0" tIns="0" rIns="0" bIns="0" anchor="t">
            <a:normAutofit/>
          </a:bodyPr>
          <a:lstStyle>
            <a:lvl1pPr marL="0" indent="0" algn="l">
              <a:spcBef>
                <a:spcPts val="0"/>
              </a:spcBef>
              <a:buNone/>
              <a:defRPr sz="1600" i="1">
                <a:solidFill>
                  <a:srgbClr val="928B81"/>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dirty="0" err="1"/>
              <a:t>Click</a:t>
            </a:r>
            <a:r>
              <a:rPr lang="fi-FI" dirty="0"/>
              <a:t> to </a:t>
            </a:r>
            <a:r>
              <a:rPr lang="fi-FI" dirty="0" err="1"/>
              <a:t>edit</a:t>
            </a:r>
            <a:r>
              <a:rPr lang="fi-FI" dirty="0"/>
              <a:t> </a:t>
            </a:r>
            <a:r>
              <a:rPr lang="fi-FI" dirty="0" err="1"/>
              <a:t>Master</a:t>
            </a:r>
            <a:r>
              <a:rPr lang="fi-FI" dirty="0"/>
              <a:t> </a:t>
            </a:r>
            <a:r>
              <a:rPr lang="fi-FI" dirty="0" err="1"/>
              <a:t>subtitle</a:t>
            </a:r>
            <a:r>
              <a:rPr lang="fi-FI" dirty="0"/>
              <a:t> </a:t>
            </a:r>
            <a:r>
              <a:rPr lang="fi-FI" dirty="0" err="1"/>
              <a:t>style</a:t>
            </a:r>
            <a:endParaRPr lang="en-US" dirty="0"/>
          </a:p>
        </p:txBody>
      </p:sp>
      <p:pic>
        <p:nvPicPr>
          <p:cNvPr id="5"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00" y="0"/>
            <a:ext cx="1960563" cy="1606550"/>
          </a:xfrm>
          <a:prstGeom prst="rect">
            <a:avLst/>
          </a:prstGeom>
        </p:spPr>
      </p:pic>
    </p:spTree>
    <p:extLst>
      <p:ext uri="{BB962C8B-B14F-4D97-AF65-F5344CB8AC3E}">
        <p14:creationId xmlns:p14="http://schemas.microsoft.com/office/powerpoint/2010/main" val="1129277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
        <p:nvSpPr>
          <p:cNvPr id="16" name="Title 1"/>
          <p:cNvSpPr>
            <a:spLocks noGrp="1"/>
          </p:cNvSpPr>
          <p:nvPr>
            <p:ph type="ctrTitle"/>
          </p:nvPr>
        </p:nvSpPr>
        <p:spPr>
          <a:xfrm>
            <a:off x="468313" y="1657740"/>
            <a:ext cx="3319477" cy="2694083"/>
          </a:xfrm>
          <a:prstGeom prst="rect">
            <a:avLst/>
          </a:prstGeom>
        </p:spPr>
        <p:txBody>
          <a:bodyPr lIns="0" tIns="0" rIns="0" bIns="0" anchor="t">
            <a:noAutofit/>
          </a:bodyPr>
          <a:lstStyle>
            <a:lvl1pPr algn="l">
              <a:lnSpc>
                <a:spcPct val="80000"/>
              </a:lnSpc>
              <a:defRPr sz="6000" b="1" spc="-200">
                <a:solidFill>
                  <a:schemeClr val="tx2"/>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17" name="Subtitle 2"/>
          <p:cNvSpPr>
            <a:spLocks noGrp="1"/>
          </p:cNvSpPr>
          <p:nvPr>
            <p:ph type="subTitle" idx="1"/>
          </p:nvPr>
        </p:nvSpPr>
        <p:spPr>
          <a:xfrm>
            <a:off x="468313" y="4531740"/>
            <a:ext cx="3319477" cy="486000"/>
          </a:xfrm>
          <a:prstGeom prst="rect">
            <a:avLst/>
          </a:prstGeom>
        </p:spPr>
        <p:txBody>
          <a:bodyPr lIns="0" tIns="0" rIns="0" bIns="0" anchor="t">
            <a:normAutofit/>
          </a:bodyPr>
          <a:lstStyle>
            <a:lvl1pPr marL="0" indent="0" algn="l">
              <a:spcBef>
                <a:spcPts val="0"/>
              </a:spcBef>
              <a:buNone/>
              <a:defRPr sz="1600" i="1">
                <a:solidFill>
                  <a:srgbClr val="928B81"/>
                </a:solidFill>
                <a:latin typeface="Georgia"/>
                <a:cs typeface="Georg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dirty="0" err="1"/>
              <a:t>Click</a:t>
            </a:r>
            <a:r>
              <a:rPr lang="fi-FI" dirty="0"/>
              <a:t> to </a:t>
            </a:r>
            <a:r>
              <a:rPr lang="fi-FI" dirty="0" err="1"/>
              <a:t>edit</a:t>
            </a:r>
            <a:r>
              <a:rPr lang="fi-FI" dirty="0"/>
              <a:t> </a:t>
            </a:r>
            <a:r>
              <a:rPr lang="fi-FI" dirty="0" err="1"/>
              <a:t>Master</a:t>
            </a:r>
            <a:r>
              <a:rPr lang="fi-FI" dirty="0"/>
              <a:t> </a:t>
            </a:r>
            <a:r>
              <a:rPr lang="fi-FI" dirty="0" err="1"/>
              <a:t>subtitle</a:t>
            </a:r>
            <a:r>
              <a:rPr lang="fi-FI" dirty="0"/>
              <a:t> </a:t>
            </a:r>
            <a:r>
              <a:rPr lang="fi-FI" dirty="0" err="1"/>
              <a:t>style</a:t>
            </a:r>
            <a:endParaRPr lang="en-US" dirty="0"/>
          </a:p>
        </p:txBody>
      </p:sp>
      <p:sp>
        <p:nvSpPr>
          <p:cNvPr id="4" name="Picture Placeholder 3"/>
          <p:cNvSpPr>
            <a:spLocks noGrp="1"/>
          </p:cNvSpPr>
          <p:nvPr>
            <p:ph type="pic" sz="quarter" idx="10"/>
          </p:nvPr>
        </p:nvSpPr>
        <p:spPr>
          <a:xfrm>
            <a:off x="4349262" y="150000"/>
            <a:ext cx="4629692" cy="5415000"/>
          </a:xfrm>
          <a:prstGeom prst="rect">
            <a:avLst/>
          </a:prstGeom>
        </p:spPr>
        <p:txBody>
          <a:bodyPr vert="horz"/>
          <a:lstStyle/>
          <a:p>
            <a:pPr lvl="0"/>
            <a:endParaRPr lang="fi-FI" noProof="0"/>
          </a:p>
        </p:txBody>
      </p:sp>
      <p:pic>
        <p:nvPicPr>
          <p:cNvPr id="6"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00" y="0"/>
            <a:ext cx="1960563" cy="1606550"/>
          </a:xfrm>
          <a:prstGeom prst="rect">
            <a:avLst/>
          </a:prstGeom>
        </p:spPr>
      </p:pic>
    </p:spTree>
    <p:extLst>
      <p:ext uri="{BB962C8B-B14F-4D97-AF65-F5344CB8AC3E}">
        <p14:creationId xmlns:p14="http://schemas.microsoft.com/office/powerpoint/2010/main" val="3935045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468313" y="1593555"/>
            <a:ext cx="8207375" cy="2196667"/>
          </a:xfrm>
          <a:prstGeom prst="rect">
            <a:avLst/>
          </a:prstGeom>
        </p:spPr>
        <p:txBody>
          <a:bodyPr lIns="0" tIns="0" rIns="0" bIns="0" anchor="t">
            <a:noAutofit/>
          </a:bodyPr>
          <a:lstStyle>
            <a:lvl1pPr algn="l">
              <a:lnSpc>
                <a:spcPct val="80000"/>
              </a:lnSpc>
              <a:defRPr sz="7200" b="1" spc="-200">
                <a:solidFill>
                  <a:schemeClr val="bg1"/>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cxnSp>
        <p:nvCxnSpPr>
          <p:cNvPr id="7" name="Straight Connector 4"/>
          <p:cNvCxnSpPr/>
          <p:nvPr userDrawn="1"/>
        </p:nvCxnSpPr>
        <p:spPr>
          <a:xfrm>
            <a:off x="468313" y="4873625"/>
            <a:ext cx="8207375"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5"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000" y="4712400"/>
            <a:ext cx="2473801" cy="957600"/>
          </a:xfrm>
          <a:prstGeom prst="rect">
            <a:avLst/>
          </a:prstGeom>
        </p:spPr>
      </p:pic>
    </p:spTree>
    <p:extLst>
      <p:ext uri="{BB962C8B-B14F-4D97-AF65-F5344CB8AC3E}">
        <p14:creationId xmlns:p14="http://schemas.microsoft.com/office/powerpoint/2010/main" val="183687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ctrTitle"/>
          </p:nvPr>
        </p:nvSpPr>
        <p:spPr>
          <a:xfrm>
            <a:off x="468313" y="265113"/>
            <a:ext cx="8207375" cy="996498"/>
          </a:xfrm>
          <a:prstGeom prst="rect">
            <a:avLst/>
          </a:prstGeom>
        </p:spPr>
        <p:txBody>
          <a:bodyPr lIns="0" tIns="0" rIns="0" bIns="0" anchor="t" anchorCtr="0">
            <a:noAutofit/>
          </a:bodyPr>
          <a:lstStyle>
            <a:lvl1pPr algn="l">
              <a:lnSpc>
                <a:spcPct val="85000"/>
              </a:lnSpc>
              <a:defRPr sz="3600" b="1" spc="-100">
                <a:solidFill>
                  <a:schemeClr val="tx2"/>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10" name="Content Placeholder 10"/>
          <p:cNvSpPr>
            <a:spLocks noGrp="1"/>
          </p:cNvSpPr>
          <p:nvPr>
            <p:ph sz="quarter" idx="14"/>
          </p:nvPr>
        </p:nvSpPr>
        <p:spPr>
          <a:xfrm>
            <a:off x="468314" y="1261611"/>
            <a:ext cx="8207374" cy="3336083"/>
          </a:xfrm>
          <a:prstGeom prst="rect">
            <a:avLst/>
          </a:prstGeom>
        </p:spPr>
        <p:txBody>
          <a:bodyPr vert="horz" lIns="0" tIns="0" rIns="0" bIns="0"/>
          <a:lstStyle>
            <a:lvl1pPr marL="0" indent="0">
              <a:buNone/>
              <a:defRPr sz="2100" b="1">
                <a:latin typeface="+mj-lt"/>
              </a:defRPr>
            </a:lvl1pPr>
            <a:lvl2pPr marL="237600" indent="-212400">
              <a:buFont typeface="Arial"/>
              <a:buChar char="•"/>
              <a:defRPr sz="2000">
                <a:latin typeface="Georgia"/>
              </a:defRPr>
            </a:lvl2pPr>
            <a:lvl3pPr marL="460800" indent="-230400">
              <a:buFont typeface="Lucida Grande"/>
              <a:buChar char="-"/>
              <a:defRPr sz="1600" i="1">
                <a:latin typeface="Georgia"/>
                <a:cs typeface="Georgia"/>
              </a:defRPr>
            </a:lvl3pPr>
            <a:lvl4pPr marL="792000" indent="-194400">
              <a:buFont typeface="Arial"/>
              <a:buChar char="•"/>
              <a:defRPr sz="1400" baseline="0">
                <a:latin typeface="Georgia"/>
              </a:defRPr>
            </a:lvl4pPr>
            <a:lvl5pPr marL="1087200" indent="-228600">
              <a:buFont typeface="Courier New"/>
              <a:buChar char="o"/>
              <a:defRPr sz="1300" baseline="0"/>
            </a:lvl5pPr>
          </a:lstStyle>
          <a:p>
            <a:pPr lvl="0"/>
            <a:r>
              <a:rPr lang="fi-FI" dirty="0" err="1"/>
              <a:t>Click</a:t>
            </a:r>
            <a:r>
              <a:rPr lang="fi-FI" dirty="0"/>
              <a:t> to </a:t>
            </a:r>
            <a:r>
              <a:rPr lang="fi-FI" dirty="0" err="1"/>
              <a:t>edit</a:t>
            </a:r>
            <a:r>
              <a:rPr lang="fi-FI" dirty="0"/>
              <a:t> </a:t>
            </a:r>
            <a:r>
              <a:rPr lang="fi-FI" dirty="0" err="1"/>
              <a:t>Master</a:t>
            </a:r>
            <a:r>
              <a:rPr lang="fi-FI" dirty="0"/>
              <a:t>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fi-FI" dirty="0"/>
          </a:p>
        </p:txBody>
      </p:sp>
      <p:sp>
        <p:nvSpPr>
          <p:cNvPr id="6" name="Date Placeholder 12"/>
          <p:cNvSpPr>
            <a:spLocks noGrp="1"/>
          </p:cNvSpPr>
          <p:nvPr>
            <p:ph type="dt" sz="half" idx="15"/>
          </p:nvPr>
        </p:nvSpPr>
        <p:spPr/>
        <p:txBody>
          <a:bodyPr/>
          <a:lstStyle>
            <a:lvl1pPr>
              <a:defRPr/>
            </a:lvl1pPr>
          </a:lstStyle>
          <a:p>
            <a:pPr>
              <a:defRPr/>
            </a:pPr>
            <a:fld id="{24CBB682-87B2-4236-AF78-B49807E7713E}" type="datetime1">
              <a:rPr lang="fi-FI" smtClean="0"/>
              <a:t>17.5.2016</a:t>
            </a:fld>
            <a:endParaRPr lang="fi-FI"/>
          </a:p>
        </p:txBody>
      </p:sp>
      <p:sp>
        <p:nvSpPr>
          <p:cNvPr id="7" name="Footer Placeholder 13"/>
          <p:cNvSpPr>
            <a:spLocks noGrp="1"/>
          </p:cNvSpPr>
          <p:nvPr>
            <p:ph type="ftr" sz="quarter" idx="16"/>
          </p:nvPr>
        </p:nvSpPr>
        <p:spPr/>
        <p:txBody>
          <a:bodyPr/>
          <a:lstStyle>
            <a:lvl1pPr>
              <a:defRPr/>
            </a:lvl1pPr>
          </a:lstStyle>
          <a:p>
            <a:pPr>
              <a:defRPr/>
            </a:pPr>
            <a:endParaRPr lang="fi-FI"/>
          </a:p>
        </p:txBody>
      </p:sp>
      <p:sp>
        <p:nvSpPr>
          <p:cNvPr id="8" name="Slide Number Placeholder 14"/>
          <p:cNvSpPr>
            <a:spLocks noGrp="1"/>
          </p:cNvSpPr>
          <p:nvPr>
            <p:ph type="sldNum" sz="quarter" idx="17"/>
          </p:nvPr>
        </p:nvSpPr>
        <p:spPr/>
        <p:txBody>
          <a:bodyPr/>
          <a:lstStyle>
            <a:lvl1pPr>
              <a:defRPr/>
            </a:lvl1pPr>
          </a:lstStyle>
          <a:p>
            <a:pPr>
              <a:defRPr/>
            </a:pPr>
            <a:fld id="{49EFD4B7-1CC6-864B-A72A-C978B70BBA9B}" type="slidenum">
              <a:rPr lang="fi-FI"/>
              <a:pPr>
                <a:defRPr/>
              </a:pPr>
              <a:t>‹#›</a:t>
            </a:fld>
            <a:endParaRPr lang="fi-FI"/>
          </a:p>
        </p:txBody>
      </p:sp>
      <p:cxnSp>
        <p:nvCxnSpPr>
          <p:cNvPr id="12" name="Straight Connector 4"/>
          <p:cNvCxnSpPr/>
          <p:nvPr userDrawn="1"/>
        </p:nvCxnSpPr>
        <p:spPr>
          <a:xfrm>
            <a:off x="468313" y="4873007"/>
            <a:ext cx="8207375"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9"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000" y="4712400"/>
            <a:ext cx="2473800" cy="957600"/>
          </a:xfrm>
          <a:prstGeom prst="rect">
            <a:avLst/>
          </a:prstGeom>
        </p:spPr>
      </p:pic>
    </p:spTree>
    <p:extLst>
      <p:ext uri="{BB962C8B-B14F-4D97-AF65-F5344CB8AC3E}">
        <p14:creationId xmlns:p14="http://schemas.microsoft.com/office/powerpoint/2010/main" val="3810708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
    <p:spTree>
      <p:nvGrpSpPr>
        <p:cNvPr id="1" name=""/>
        <p:cNvGrpSpPr/>
        <p:nvPr/>
      </p:nvGrpSpPr>
      <p:grpSpPr>
        <a:xfrm>
          <a:off x="0" y="0"/>
          <a:ext cx="0" cy="0"/>
          <a:chOff x="0" y="0"/>
          <a:chExt cx="0" cy="0"/>
        </a:xfrm>
      </p:grpSpPr>
      <p:sp>
        <p:nvSpPr>
          <p:cNvPr id="10" name="Title 1"/>
          <p:cNvSpPr>
            <a:spLocks noGrp="1"/>
          </p:cNvSpPr>
          <p:nvPr>
            <p:ph type="ctrTitle"/>
          </p:nvPr>
        </p:nvSpPr>
        <p:spPr>
          <a:xfrm>
            <a:off x="463308" y="265113"/>
            <a:ext cx="8212380" cy="996498"/>
          </a:xfrm>
          <a:prstGeom prst="rect">
            <a:avLst/>
          </a:prstGeom>
        </p:spPr>
        <p:txBody>
          <a:bodyPr lIns="0" tIns="0" rIns="0" bIns="0" anchor="t" anchorCtr="0">
            <a:noAutofit/>
          </a:bodyPr>
          <a:lstStyle>
            <a:lvl1pPr algn="l">
              <a:lnSpc>
                <a:spcPct val="85000"/>
              </a:lnSpc>
              <a:defRPr sz="3600" b="1" spc="-100">
                <a:solidFill>
                  <a:schemeClr val="tx2"/>
                </a:solidFill>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11" name="Content Placeholder 10"/>
          <p:cNvSpPr>
            <a:spLocks noGrp="1"/>
          </p:cNvSpPr>
          <p:nvPr>
            <p:ph sz="quarter" idx="14"/>
          </p:nvPr>
        </p:nvSpPr>
        <p:spPr>
          <a:xfrm>
            <a:off x="463308" y="1261611"/>
            <a:ext cx="3988079" cy="3336083"/>
          </a:xfrm>
          <a:prstGeom prst="rect">
            <a:avLst/>
          </a:prstGeom>
        </p:spPr>
        <p:txBody>
          <a:bodyPr vert="horz" lIns="0" tIns="0" rIns="0" bIns="0"/>
          <a:lstStyle>
            <a:lvl1pPr marL="0" indent="0">
              <a:buNone/>
              <a:defRPr sz="2100" b="1">
                <a:latin typeface="+mj-lt"/>
              </a:defRPr>
            </a:lvl1pPr>
            <a:lvl2pPr marL="237600" indent="-212400">
              <a:buFont typeface="Arial"/>
              <a:buChar char="•"/>
              <a:defRPr sz="2000">
                <a:latin typeface="Georgia"/>
              </a:defRPr>
            </a:lvl2pPr>
            <a:lvl3pPr marL="460800" indent="-230400">
              <a:buFont typeface="Lucida Grande"/>
              <a:buChar char="-"/>
              <a:defRPr sz="1600" i="1">
                <a:latin typeface="Georgia"/>
                <a:cs typeface="Georgia"/>
              </a:defRPr>
            </a:lvl3pPr>
            <a:lvl4pPr marL="792000" indent="-194400">
              <a:buFont typeface="Arial"/>
              <a:buChar char="•"/>
              <a:defRPr sz="1400" baseline="0">
                <a:latin typeface="Georgia"/>
              </a:defRPr>
            </a:lvl4pPr>
            <a:lvl5pPr marL="1087200" indent="-228600">
              <a:buFont typeface="Courier New"/>
              <a:buChar char="o"/>
              <a:defRPr sz="1300" baseline="0"/>
            </a:lvl5pPr>
          </a:lstStyle>
          <a:p>
            <a:pPr lvl="0"/>
            <a:r>
              <a:rPr lang="fi-FI" dirty="0" err="1"/>
              <a:t>Click</a:t>
            </a:r>
            <a:r>
              <a:rPr lang="fi-FI" dirty="0"/>
              <a:t> to </a:t>
            </a:r>
            <a:r>
              <a:rPr lang="fi-FI" dirty="0" err="1"/>
              <a:t>edit</a:t>
            </a:r>
            <a:r>
              <a:rPr lang="fi-FI" dirty="0"/>
              <a:t> </a:t>
            </a:r>
            <a:r>
              <a:rPr lang="fi-FI" dirty="0" err="1"/>
              <a:t>Master</a:t>
            </a:r>
            <a:r>
              <a:rPr lang="fi-FI" dirty="0"/>
              <a:t>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fi-FI" dirty="0"/>
          </a:p>
        </p:txBody>
      </p:sp>
      <p:sp>
        <p:nvSpPr>
          <p:cNvPr id="40" name="Content Placeholder 10"/>
          <p:cNvSpPr>
            <a:spLocks noGrp="1"/>
          </p:cNvSpPr>
          <p:nvPr>
            <p:ph sz="quarter" idx="18"/>
          </p:nvPr>
        </p:nvSpPr>
        <p:spPr>
          <a:xfrm>
            <a:off x="4687609" y="1261611"/>
            <a:ext cx="3988079" cy="3336083"/>
          </a:xfrm>
          <a:prstGeom prst="rect">
            <a:avLst/>
          </a:prstGeom>
        </p:spPr>
        <p:txBody>
          <a:bodyPr vert="horz" lIns="0" tIns="0" rIns="0" bIns="0"/>
          <a:lstStyle>
            <a:lvl1pPr marL="0" indent="0">
              <a:buNone/>
              <a:defRPr sz="2100" b="1">
                <a:latin typeface="+mj-lt"/>
              </a:defRPr>
            </a:lvl1pPr>
            <a:lvl2pPr marL="237600" indent="-212400">
              <a:buFont typeface="Arial"/>
              <a:buChar char="•"/>
              <a:defRPr sz="2000">
                <a:latin typeface="Georgia"/>
              </a:defRPr>
            </a:lvl2pPr>
            <a:lvl3pPr marL="460800" indent="-230400">
              <a:buFont typeface="Lucida Grande"/>
              <a:buChar char="-"/>
              <a:defRPr sz="1600" i="1">
                <a:latin typeface="Georgia"/>
                <a:cs typeface="Georgia"/>
              </a:defRPr>
            </a:lvl3pPr>
            <a:lvl4pPr marL="792000" indent="-194400">
              <a:buFont typeface="Arial"/>
              <a:buChar char="•"/>
              <a:defRPr sz="1400" baseline="0">
                <a:latin typeface="Georgia"/>
              </a:defRPr>
            </a:lvl4pPr>
            <a:lvl5pPr marL="1087200" indent="-228600">
              <a:buFont typeface="Courier New"/>
              <a:buChar char="o"/>
              <a:defRPr sz="1300" baseline="0"/>
            </a:lvl5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p>
        </p:txBody>
      </p:sp>
      <p:sp>
        <p:nvSpPr>
          <p:cNvPr id="7" name="Date Placeholder 10"/>
          <p:cNvSpPr>
            <a:spLocks noGrp="1"/>
          </p:cNvSpPr>
          <p:nvPr>
            <p:ph type="dt" sz="half" idx="19"/>
          </p:nvPr>
        </p:nvSpPr>
        <p:spPr/>
        <p:txBody>
          <a:bodyPr/>
          <a:lstStyle>
            <a:lvl1pPr>
              <a:defRPr/>
            </a:lvl1pPr>
          </a:lstStyle>
          <a:p>
            <a:pPr>
              <a:defRPr/>
            </a:pPr>
            <a:fld id="{686F12C3-4421-43A0-8844-8188FCFDF52F}" type="datetime1">
              <a:rPr lang="fi-FI" smtClean="0"/>
              <a:t>17.5.2016</a:t>
            </a:fld>
            <a:endParaRPr lang="fi-FI"/>
          </a:p>
        </p:txBody>
      </p:sp>
      <p:sp>
        <p:nvSpPr>
          <p:cNvPr id="8" name="Footer Placeholder 11"/>
          <p:cNvSpPr>
            <a:spLocks noGrp="1"/>
          </p:cNvSpPr>
          <p:nvPr>
            <p:ph type="ftr" sz="quarter" idx="20"/>
          </p:nvPr>
        </p:nvSpPr>
        <p:spPr/>
        <p:txBody>
          <a:bodyPr/>
          <a:lstStyle>
            <a:lvl1pPr>
              <a:defRPr/>
            </a:lvl1pPr>
          </a:lstStyle>
          <a:p>
            <a:pPr>
              <a:defRPr/>
            </a:pPr>
            <a:endParaRPr lang="fi-FI"/>
          </a:p>
        </p:txBody>
      </p:sp>
      <p:sp>
        <p:nvSpPr>
          <p:cNvPr id="9" name="Slide Number Placeholder 12"/>
          <p:cNvSpPr>
            <a:spLocks noGrp="1"/>
          </p:cNvSpPr>
          <p:nvPr>
            <p:ph type="sldNum" sz="quarter" idx="21"/>
          </p:nvPr>
        </p:nvSpPr>
        <p:spPr/>
        <p:txBody>
          <a:bodyPr/>
          <a:lstStyle>
            <a:lvl1pPr>
              <a:defRPr/>
            </a:lvl1pPr>
          </a:lstStyle>
          <a:p>
            <a:pPr>
              <a:defRPr/>
            </a:pPr>
            <a:fld id="{7D79A8AE-7274-0C4A-AB42-92022833E6E2}" type="slidenum">
              <a:rPr lang="fi-FI"/>
              <a:pPr>
                <a:defRPr/>
              </a:pPr>
              <a:t>‹#›</a:t>
            </a:fld>
            <a:endParaRPr lang="fi-FI"/>
          </a:p>
        </p:txBody>
      </p:sp>
      <p:cxnSp>
        <p:nvCxnSpPr>
          <p:cNvPr id="13" name="Straight Connector 4"/>
          <p:cNvCxnSpPr/>
          <p:nvPr userDrawn="1"/>
        </p:nvCxnSpPr>
        <p:spPr>
          <a:xfrm>
            <a:off x="468313" y="4873007"/>
            <a:ext cx="8207375"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4"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000" y="4712400"/>
            <a:ext cx="2473800" cy="957600"/>
          </a:xfrm>
          <a:prstGeom prst="rect">
            <a:avLst/>
          </a:prstGeom>
        </p:spPr>
      </p:pic>
    </p:spTree>
    <p:extLst>
      <p:ext uri="{BB962C8B-B14F-4D97-AF65-F5344CB8AC3E}">
        <p14:creationId xmlns:p14="http://schemas.microsoft.com/office/powerpoint/2010/main" val="2820082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5056956" y="5017740"/>
            <a:ext cx="3619500" cy="132292"/>
          </a:xfrm>
          <a:prstGeom prst="rect">
            <a:avLst/>
          </a:prstGeom>
        </p:spPr>
        <p:txBody>
          <a:bodyPr vert="horz" lIns="91440" tIns="45720" rIns="0" bIns="45720" rtlCol="0" anchor="ctr"/>
          <a:lstStyle>
            <a:lvl1pPr algn="r">
              <a:defRPr sz="900">
                <a:solidFill>
                  <a:schemeClr val="tx1">
                    <a:tint val="75000"/>
                  </a:schemeClr>
                </a:solidFill>
              </a:defRPr>
            </a:lvl1pPr>
          </a:lstStyle>
          <a:p>
            <a:pPr>
              <a:defRPr/>
            </a:pPr>
            <a:endParaRPr lang="fi-FI"/>
          </a:p>
        </p:txBody>
      </p:sp>
      <p:sp>
        <p:nvSpPr>
          <p:cNvPr id="8" name="Date Placeholder 7"/>
          <p:cNvSpPr>
            <a:spLocks noGrp="1"/>
          </p:cNvSpPr>
          <p:nvPr>
            <p:ph type="dt" sz="half" idx="2"/>
          </p:nvPr>
        </p:nvSpPr>
        <p:spPr>
          <a:xfrm>
            <a:off x="5056956" y="5150032"/>
            <a:ext cx="3619500" cy="154782"/>
          </a:xfrm>
          <a:prstGeom prst="rect">
            <a:avLst/>
          </a:prstGeom>
        </p:spPr>
        <p:txBody>
          <a:bodyPr vert="horz" lIns="91440" tIns="45720" rIns="0" bIns="45720" rtlCol="0" anchor="ctr"/>
          <a:lstStyle>
            <a:lvl1pPr algn="r">
              <a:defRPr sz="900">
                <a:solidFill>
                  <a:schemeClr val="tx1">
                    <a:tint val="75000"/>
                  </a:schemeClr>
                </a:solidFill>
              </a:defRPr>
            </a:lvl1pPr>
          </a:lstStyle>
          <a:p>
            <a:pPr>
              <a:defRPr/>
            </a:pPr>
            <a:fld id="{ED520173-7D7F-4FBC-A781-33E654CAA422}" type="datetime1">
              <a:rPr lang="fi-FI" smtClean="0"/>
              <a:t>17.5.2016</a:t>
            </a:fld>
            <a:endParaRPr lang="fi-FI"/>
          </a:p>
        </p:txBody>
      </p:sp>
      <p:sp>
        <p:nvSpPr>
          <p:cNvPr id="9" name="Slide Number Placeholder 8"/>
          <p:cNvSpPr>
            <a:spLocks noGrp="1"/>
          </p:cNvSpPr>
          <p:nvPr>
            <p:ph type="sldNum" sz="quarter" idx="4"/>
          </p:nvPr>
        </p:nvSpPr>
        <p:spPr>
          <a:xfrm>
            <a:off x="5056956" y="5304814"/>
            <a:ext cx="3619500" cy="134938"/>
          </a:xfrm>
          <a:prstGeom prst="rect">
            <a:avLst/>
          </a:prstGeom>
        </p:spPr>
        <p:txBody>
          <a:bodyPr vert="horz" lIns="91440" tIns="45720" rIns="0" bIns="45720" rtlCol="0" anchor="ctr"/>
          <a:lstStyle>
            <a:lvl1pPr algn="r">
              <a:defRPr sz="900">
                <a:solidFill>
                  <a:schemeClr val="tx1">
                    <a:tint val="75000"/>
                  </a:schemeClr>
                </a:solidFill>
              </a:defRPr>
            </a:lvl1pPr>
          </a:lstStyle>
          <a:p>
            <a:pPr>
              <a:defRPr/>
            </a:pPr>
            <a:fld id="{805BCDE0-955E-2A43-932A-046BF80DB991}" type="slidenum">
              <a:rPr lang="fi-FI"/>
              <a:pPr>
                <a:defRPr/>
              </a:pPr>
              <a:t>‹#›</a:t>
            </a:fld>
            <a:endParaRPr lang="fi-FI"/>
          </a:p>
        </p:txBody>
      </p:sp>
    </p:spTree>
  </p:cSld>
  <p:clrMap bg1="lt1" tx1="dk1" bg2="lt2" tx2="dk2" accent1="accent1" accent2="accent2" accent3="accent3" accent4="accent4" accent5="accent5" accent6="accent6" hlink="hlink" folHlink="folHlink"/>
  <p:sldLayoutIdLst>
    <p:sldLayoutId id="2147484747" r:id="rId1"/>
    <p:sldLayoutId id="2147484751" r:id="rId2"/>
    <p:sldLayoutId id="2147484753" r:id="rId3"/>
    <p:sldLayoutId id="2147484756" r:id="rId4"/>
    <p:sldLayoutId id="2147484759" r:id="rId5"/>
    <p:sldLayoutId id="2147484762" r:id="rId6"/>
    <p:sldLayoutId id="2147484765" r:id="rId7"/>
  </p:sldLayoutIdLst>
  <p:hf hdr="0" ft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S PGothic" pitchFamily="34"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ヒラギノ角ゴ Pro W3"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S PGothic"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comments" Target="../comments/comment1.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gif"/><Relationship Id="rId1" Type="http://schemas.openxmlformats.org/officeDocument/2006/relationships/slideLayout" Target="../slideLayouts/slideLayout5.xml"/><Relationship Id="rId6" Type="http://schemas.openxmlformats.org/officeDocument/2006/relationships/image" Target="../media/image27.gif"/><Relationship Id="rId5" Type="http://schemas.openxmlformats.org/officeDocument/2006/relationships/image" Target="../media/image26.gif"/><Relationship Id="rId10" Type="http://schemas.openxmlformats.org/officeDocument/2006/relationships/image" Target="../media/image5.jpg"/><Relationship Id="rId4" Type="http://schemas.openxmlformats.org/officeDocument/2006/relationships/image" Target="../media/image25.gif"/><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hyperlink" Target="mailto:floris.goerlandt@aalto.fi" TargetMode="External"/><Relationship Id="rId7" Type="http://schemas.openxmlformats.org/officeDocument/2006/relationships/hyperlink" Target="mailto:ville.autero@trafi.fi"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mailto:jouni.lappalainen@trafi.fi" TargetMode="External"/><Relationship Id="rId5" Type="http://schemas.openxmlformats.org/officeDocument/2006/relationships/hyperlink" Target="mailto:pentti.kujala@aalto.fi" TargetMode="External"/><Relationship Id="rId4" Type="http://schemas.openxmlformats.org/officeDocument/2006/relationships/hyperlink" Target="mailto:osiris.valdez.banda@aalto.f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5.jpg"/></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8313" y="913284"/>
            <a:ext cx="8207375" cy="2196667"/>
          </a:xfrm>
        </p:spPr>
        <p:txBody>
          <a:bodyPr/>
          <a:lstStyle/>
          <a:p>
            <a:pPr algn="ctr"/>
            <a:r>
              <a:rPr lang="en-US" sz="4000" dirty="0"/>
              <a:t>Harmonized Safety Management of Maritime Transportation based on Integrated Safety Indicators</a:t>
            </a:r>
            <a:br>
              <a:rPr lang="en-US" sz="4000" dirty="0"/>
            </a:br>
            <a:br>
              <a:rPr lang="en-US" sz="4000" dirty="0"/>
            </a:br>
            <a:r>
              <a:rPr lang="en-US" sz="5400" dirty="0"/>
              <a:t>MARSEILLE</a:t>
            </a:r>
            <a:br>
              <a:rPr lang="en-US" sz="4400" dirty="0"/>
            </a:br>
            <a:br>
              <a:rPr lang="en-US" sz="4400" dirty="0"/>
            </a:br>
            <a:r>
              <a:rPr lang="en-US" sz="2800" dirty="0"/>
              <a:t>Project concept overview</a:t>
            </a:r>
            <a:br>
              <a:rPr lang="en-US" sz="4400" dirty="0"/>
            </a:br>
            <a:endParaRPr lang="en-US" sz="2800" dirty="0"/>
          </a:p>
        </p:txBody>
      </p:sp>
      <p:pic>
        <p:nvPicPr>
          <p:cNvPr id="4" name="Picture 3"/>
          <p:cNvPicPr>
            <a:picLocks noChangeAspect="1"/>
          </p:cNvPicPr>
          <p:nvPr/>
        </p:nvPicPr>
        <p:blipFill>
          <a:blip r:embed="rId2"/>
          <a:stretch>
            <a:fillRect/>
          </a:stretch>
        </p:blipFill>
        <p:spPr>
          <a:xfrm>
            <a:off x="2483768" y="4893667"/>
            <a:ext cx="1224136" cy="546085"/>
          </a:xfrm>
          <a:prstGeom prst="rect">
            <a:avLst/>
          </a:prstGeom>
        </p:spPr>
      </p:pic>
      <p:sp>
        <p:nvSpPr>
          <p:cNvPr id="3" name="TextBox 2"/>
          <p:cNvSpPr txBox="1"/>
          <p:nvPr/>
        </p:nvSpPr>
        <p:spPr>
          <a:xfrm>
            <a:off x="4860032" y="5017740"/>
            <a:ext cx="3744416" cy="430887"/>
          </a:xfrm>
          <a:prstGeom prst="rect">
            <a:avLst/>
          </a:prstGeom>
          <a:noFill/>
        </p:spPr>
        <p:txBody>
          <a:bodyPr wrap="square" lIns="0" tIns="0" rIns="0" bIns="0" rtlCol="0">
            <a:spAutoFit/>
          </a:bodyPr>
          <a:lstStyle/>
          <a:p>
            <a:pPr algn="r"/>
            <a:r>
              <a:rPr lang="fi-FI" sz="1400" i="1" dirty="0">
                <a:solidFill>
                  <a:schemeClr val="bg1"/>
                </a:solidFill>
              </a:rPr>
              <a:t>EUSBSR PA Safe Steering Commite meeting. Turku, Finland 17-18.05.2016.</a:t>
            </a:r>
          </a:p>
        </p:txBody>
      </p:sp>
    </p:spTree>
    <p:extLst>
      <p:ext uri="{BB962C8B-B14F-4D97-AF65-F5344CB8AC3E}">
        <p14:creationId xmlns:p14="http://schemas.microsoft.com/office/powerpoint/2010/main" val="3623133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yöristetty suorakulmio 37"/>
          <p:cNvSpPr/>
          <p:nvPr/>
        </p:nvSpPr>
        <p:spPr>
          <a:xfrm>
            <a:off x="4860032" y="1417341"/>
            <a:ext cx="4032448" cy="2736304"/>
          </a:xfrm>
          <a:prstGeom prst="roundRect">
            <a:avLst/>
          </a:prstGeom>
          <a:solidFill>
            <a:schemeClr val="bg2">
              <a:lumMod val="8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solidFill>
                <a:srgbClr val="FFFFFF"/>
              </a:solidFill>
            </a:endParaRPr>
          </a:p>
        </p:txBody>
      </p:sp>
      <p:sp>
        <p:nvSpPr>
          <p:cNvPr id="2" name="Title 1"/>
          <p:cNvSpPr>
            <a:spLocks noGrp="1"/>
          </p:cNvSpPr>
          <p:nvPr>
            <p:ph type="ctrTitle"/>
          </p:nvPr>
        </p:nvSpPr>
        <p:spPr>
          <a:xfrm>
            <a:off x="85378" y="330393"/>
            <a:ext cx="9001000" cy="996498"/>
          </a:xfrm>
        </p:spPr>
        <p:txBody>
          <a:bodyPr/>
          <a:lstStyle/>
          <a:p>
            <a:r>
              <a:rPr lang="en-US" sz="2800" dirty="0"/>
              <a:t>A step forward to proactive maritime safety management</a:t>
            </a:r>
          </a:p>
        </p:txBody>
      </p:sp>
      <p:sp>
        <p:nvSpPr>
          <p:cNvPr id="5" name="Date Placeholder 4"/>
          <p:cNvSpPr>
            <a:spLocks noGrp="1"/>
          </p:cNvSpPr>
          <p:nvPr>
            <p:ph type="dt" sz="half" idx="19"/>
          </p:nvPr>
        </p:nvSpPr>
        <p:spPr/>
        <p:txBody>
          <a:bodyPr/>
          <a:lstStyle/>
          <a:p>
            <a:pPr>
              <a:defRPr/>
            </a:pPr>
            <a:fld id="{686F12C3-4421-43A0-8844-8188FCFDF52F}" type="datetime1">
              <a:rPr lang="fi-FI" smtClean="0"/>
              <a:t>17.5.2016</a:t>
            </a:fld>
            <a:endParaRPr lang="fi-FI"/>
          </a:p>
        </p:txBody>
      </p:sp>
      <p:sp>
        <p:nvSpPr>
          <p:cNvPr id="6" name="Slide Number Placeholder 5"/>
          <p:cNvSpPr>
            <a:spLocks noGrp="1"/>
          </p:cNvSpPr>
          <p:nvPr>
            <p:ph type="sldNum" sz="quarter" idx="21"/>
          </p:nvPr>
        </p:nvSpPr>
        <p:spPr/>
        <p:txBody>
          <a:bodyPr/>
          <a:lstStyle/>
          <a:p>
            <a:pPr>
              <a:defRPr/>
            </a:pPr>
            <a:fld id="{7D79A8AE-7274-0C4A-AB42-92022833E6E2}" type="slidenum">
              <a:rPr lang="fi-FI" smtClean="0"/>
              <a:pPr>
                <a:defRPr/>
              </a:pPr>
              <a:t>10</a:t>
            </a:fld>
            <a:endParaRPr lang="fi-FI" dirty="0"/>
          </a:p>
        </p:txBody>
      </p:sp>
      <p:pic>
        <p:nvPicPr>
          <p:cNvPr id="9" name="Picture 4" descr="http://t1.gstatic.com/images?q=tbn:ANd9GcREcEIwO_-tAkDIheTH7Zvsl6SI__K3ZYACaGdVbVYGHqfvNeXoaQ"/>
          <p:cNvPicPr>
            <a:picLocks noChangeAspect="1" noChangeArrowheads="1"/>
          </p:cNvPicPr>
          <p:nvPr/>
        </p:nvPicPr>
        <p:blipFill>
          <a:blip r:embed="rId2" cstate="print"/>
          <a:srcRect/>
          <a:stretch>
            <a:fillRect/>
          </a:stretch>
        </p:blipFill>
        <p:spPr bwMode="auto">
          <a:xfrm>
            <a:off x="276094" y="1057300"/>
            <a:ext cx="2117128" cy="1595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2" descr="http://t1.gstatic.com/images?q=tbn:ANd9GcQ0Si45bDdFIyY4VH1wQjPqAminqCICaVfiUtRWkMkfsCEEhghjfw&amp;t=1"/>
          <p:cNvPicPr>
            <a:picLocks noChangeAspect="1" noChangeArrowheads="1"/>
          </p:cNvPicPr>
          <p:nvPr/>
        </p:nvPicPr>
        <p:blipFill>
          <a:blip r:embed="rId3" cstate="print"/>
          <a:srcRect/>
          <a:stretch>
            <a:fillRect/>
          </a:stretch>
        </p:blipFill>
        <p:spPr bwMode="auto">
          <a:xfrm>
            <a:off x="276095" y="3091742"/>
            <a:ext cx="2117128" cy="1504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6" descr="http://t0.gstatic.com/images?q=tbn:ANd9GcTwt08HRWfYMfGpRgdNzuH2V0PHfJBSb3wKMDDejwJB249_PY5k"/>
          <p:cNvPicPr>
            <a:picLocks noChangeAspect="1" noChangeArrowheads="1"/>
          </p:cNvPicPr>
          <p:nvPr/>
        </p:nvPicPr>
        <p:blipFill>
          <a:blip r:embed="rId4" cstate="print"/>
          <a:srcRect/>
          <a:stretch>
            <a:fillRect/>
          </a:stretch>
        </p:blipFill>
        <p:spPr bwMode="auto">
          <a:xfrm>
            <a:off x="2575455" y="1057300"/>
            <a:ext cx="2044666" cy="1595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descr="http://i.telegraph.co.uk/multimedia/archive/02109/s12_2109336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776" y="3091742"/>
            <a:ext cx="2060477" cy="1504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nvGrpSpPr>
          <p:cNvPr id="33" name="Group 32"/>
          <p:cNvGrpSpPr/>
          <p:nvPr/>
        </p:nvGrpSpPr>
        <p:grpSpPr>
          <a:xfrm>
            <a:off x="5012299" y="1942026"/>
            <a:ext cx="3708814" cy="1901878"/>
            <a:chOff x="5220072" y="2091904"/>
            <a:chExt cx="3708814" cy="1901878"/>
          </a:xfrm>
        </p:grpSpPr>
        <p:sp>
          <p:nvSpPr>
            <p:cNvPr id="32" name="Right Arrow 31"/>
            <p:cNvSpPr/>
            <p:nvPr/>
          </p:nvSpPr>
          <p:spPr>
            <a:xfrm>
              <a:off x="6625636" y="2684269"/>
              <a:ext cx="1466505" cy="827165"/>
            </a:xfrm>
            <a:prstGeom prst="rightArrow">
              <a:avLst>
                <a:gd name="adj1" fmla="val 30816"/>
                <a:gd name="adj2" fmla="val 4906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14" name="Rounded Rectangle 13"/>
            <p:cNvSpPr/>
            <p:nvPr/>
          </p:nvSpPr>
          <p:spPr>
            <a:xfrm>
              <a:off x="5220072" y="2686617"/>
              <a:ext cx="1368152" cy="720080"/>
            </a:xfrm>
            <a:prstGeom prst="roundRect">
              <a:avLst/>
            </a:prstGeom>
            <a:solidFill>
              <a:srgbClr val="FF66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sz="1600" b="1" dirty="0"/>
                <a:t>BSR </a:t>
              </a:r>
            </a:p>
            <a:p>
              <a:pPr algn="ctr"/>
              <a:r>
                <a:rPr lang="fi-FI" sz="1200" dirty="0"/>
                <a:t>Maritime Safety Management</a:t>
              </a:r>
            </a:p>
          </p:txBody>
        </p:sp>
        <p:sp>
          <p:nvSpPr>
            <p:cNvPr id="15" name="Flowchart: Data 14"/>
            <p:cNvSpPr/>
            <p:nvPr/>
          </p:nvSpPr>
          <p:spPr>
            <a:xfrm>
              <a:off x="6084168" y="2091904"/>
              <a:ext cx="1296144" cy="437910"/>
            </a:xfrm>
            <a:prstGeom prst="flowChartInputOutput">
              <a:avLst/>
            </a:prstGeom>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sz="1200" dirty="0"/>
                <a:t>Leading KPIs</a:t>
              </a:r>
            </a:p>
          </p:txBody>
        </p:sp>
        <p:sp>
          <p:nvSpPr>
            <p:cNvPr id="16" name="Flowchart: Data 15"/>
            <p:cNvSpPr/>
            <p:nvPr/>
          </p:nvSpPr>
          <p:spPr>
            <a:xfrm>
              <a:off x="5935410" y="3555872"/>
              <a:ext cx="1296144" cy="437910"/>
            </a:xfrm>
            <a:prstGeom prst="flowChartInputOutput">
              <a:avLst/>
            </a:prstGeom>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sz="1200" dirty="0"/>
                <a:t>Lagging KPIs</a:t>
              </a:r>
            </a:p>
          </p:txBody>
        </p:sp>
        <p:sp>
          <p:nvSpPr>
            <p:cNvPr id="17" name="Flowchart: Document 16"/>
            <p:cNvSpPr/>
            <p:nvPr/>
          </p:nvSpPr>
          <p:spPr>
            <a:xfrm>
              <a:off x="7956376" y="3267840"/>
              <a:ext cx="972510" cy="576064"/>
            </a:xfrm>
            <a:prstGeom prst="flowChartDocument">
              <a:avLst/>
            </a:prstGeom>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sz="1200" dirty="0"/>
                <a:t>Regulation compliance</a:t>
              </a:r>
            </a:p>
          </p:txBody>
        </p:sp>
        <p:sp>
          <p:nvSpPr>
            <p:cNvPr id="18" name="Flowchart: Document 17"/>
            <p:cNvSpPr/>
            <p:nvPr/>
          </p:nvSpPr>
          <p:spPr>
            <a:xfrm>
              <a:off x="7956376" y="2326744"/>
              <a:ext cx="972510" cy="576064"/>
            </a:xfrm>
            <a:prstGeom prst="flowChartDocument">
              <a:avLst/>
            </a:prstGeom>
            <a:solidFill>
              <a:schemeClr val="accent4">
                <a:lumMod val="60000"/>
                <a:lumOff val="40000"/>
              </a:schemeClr>
            </a:solidFill>
            <a:ln/>
          </p:spPr>
          <p:style>
            <a:lnRef idx="2">
              <a:schemeClr val="accent1"/>
            </a:lnRef>
            <a:fillRef idx="1">
              <a:schemeClr val="lt1"/>
            </a:fillRef>
            <a:effectRef idx="0">
              <a:schemeClr val="accent1"/>
            </a:effectRef>
            <a:fontRef idx="minor">
              <a:schemeClr val="dk1"/>
            </a:fontRef>
          </p:style>
          <p:txBody>
            <a:bodyPr tIns="0" rIns="0" rtlCol="0" anchor="ctr"/>
            <a:lstStyle/>
            <a:p>
              <a:pPr algn="ctr"/>
              <a:r>
                <a:rPr lang="fi-FI" sz="1200" dirty="0"/>
                <a:t>Continuous improvement</a:t>
              </a:r>
            </a:p>
          </p:txBody>
        </p:sp>
        <p:cxnSp>
          <p:nvCxnSpPr>
            <p:cNvPr id="20" name="Elbow Connector 19"/>
            <p:cNvCxnSpPr>
              <a:stCxn id="14" idx="3"/>
            </p:cNvCxnSpPr>
            <p:nvPr/>
          </p:nvCxnSpPr>
          <p:spPr>
            <a:xfrm flipV="1">
              <a:off x="6588224" y="2551679"/>
              <a:ext cx="144016" cy="494978"/>
            </a:xfrm>
            <a:prstGeom prst="bentConnector2">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14" idx="2"/>
              <a:endCxn id="16" idx="2"/>
            </p:cNvCxnSpPr>
            <p:nvPr/>
          </p:nvCxnSpPr>
          <p:spPr>
            <a:xfrm rot="16200000" flipH="1">
              <a:off x="5800521" y="3510324"/>
              <a:ext cx="368130" cy="160876"/>
            </a:xfrm>
            <a:prstGeom prst="bentConnector2">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4" name="Elbow Connector 23"/>
            <p:cNvCxnSpPr>
              <a:stCxn id="15" idx="5"/>
              <a:endCxn id="18" idx="1"/>
            </p:cNvCxnSpPr>
            <p:nvPr/>
          </p:nvCxnSpPr>
          <p:spPr>
            <a:xfrm>
              <a:off x="7250698" y="2310859"/>
              <a:ext cx="705678" cy="303917"/>
            </a:xfrm>
            <a:prstGeom prst="bentConnector3">
              <a:avLst>
                <a:gd name="adj1" fmla="val 50000"/>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16" idx="5"/>
              <a:endCxn id="17" idx="1"/>
            </p:cNvCxnSpPr>
            <p:nvPr/>
          </p:nvCxnSpPr>
          <p:spPr>
            <a:xfrm flipV="1">
              <a:off x="7101940" y="3555872"/>
              <a:ext cx="854436" cy="218955"/>
            </a:xfrm>
            <a:prstGeom prst="bentConnector3">
              <a:avLst>
                <a:gd name="adj1" fmla="val 50000"/>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17" idx="0"/>
              <a:endCxn id="18" idx="2"/>
            </p:cNvCxnSpPr>
            <p:nvPr/>
          </p:nvCxnSpPr>
          <p:spPr>
            <a:xfrm flipV="1">
              <a:off x="8442631" y="2864724"/>
              <a:ext cx="0" cy="403116"/>
            </a:xfrm>
            <a:prstGeom prst="straightConnector1">
              <a:avLst/>
            </a:prstGeom>
            <a:ln>
              <a:prstDash val="dash"/>
              <a:headEnd type="triangle"/>
              <a:tailEnd type="triangle"/>
            </a:ln>
          </p:spPr>
          <p:style>
            <a:lnRef idx="2">
              <a:schemeClr val="accent1"/>
            </a:lnRef>
            <a:fillRef idx="0">
              <a:schemeClr val="accent1"/>
            </a:fillRef>
            <a:effectRef idx="1">
              <a:schemeClr val="accent1"/>
            </a:effectRef>
            <a:fontRef idx="minor">
              <a:schemeClr val="tx1"/>
            </a:fontRef>
          </p:style>
        </p:cxnSp>
      </p:grpSp>
      <p:sp>
        <p:nvSpPr>
          <p:cNvPr id="35" name="TextBox 34"/>
          <p:cNvSpPr txBox="1"/>
          <p:nvPr/>
        </p:nvSpPr>
        <p:spPr>
          <a:xfrm>
            <a:off x="5644324" y="1520129"/>
            <a:ext cx="2444763" cy="307777"/>
          </a:xfrm>
          <a:prstGeom prst="rect">
            <a:avLst/>
          </a:prstGeom>
          <a:noFill/>
        </p:spPr>
        <p:txBody>
          <a:bodyPr wrap="square" lIns="0" tIns="0" rIns="0" bIns="0" rtlCol="0">
            <a:spAutoFit/>
          </a:bodyPr>
          <a:lstStyle/>
          <a:p>
            <a:pPr algn="ctr"/>
            <a:r>
              <a:rPr lang="fi-FI" sz="2000" b="1" dirty="0"/>
              <a:t>MARSEILLE</a:t>
            </a:r>
          </a:p>
        </p:txBody>
      </p:sp>
      <p:pic>
        <p:nvPicPr>
          <p:cNvPr id="25" name="Picture 24"/>
          <p:cNvPicPr>
            <a:picLocks noChangeAspect="1"/>
          </p:cNvPicPr>
          <p:nvPr/>
        </p:nvPicPr>
        <p:blipFill>
          <a:blip r:embed="rId6"/>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1053359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Placeholder 2"/>
          <p:cNvSpPr>
            <a:spLocks noGrp="1"/>
          </p:cNvSpPr>
          <p:nvPr>
            <p:ph sz="quarter" idx="14"/>
          </p:nvPr>
        </p:nvSpPr>
        <p:spPr/>
        <p:txBody>
          <a:bodyPr/>
          <a:lstStyle/>
          <a:p>
            <a:pPr>
              <a:spcBef>
                <a:spcPts val="0"/>
              </a:spcBef>
            </a:pPr>
            <a:endParaRPr lang="fi-FI" sz="2000" b="0" dirty="0"/>
          </a:p>
          <a:p>
            <a:pPr>
              <a:spcBef>
                <a:spcPts val="0"/>
              </a:spcBef>
            </a:pPr>
            <a:r>
              <a:rPr lang="fi-FI" sz="2000" dirty="0" err="1"/>
              <a:t>Existing</a:t>
            </a:r>
            <a:r>
              <a:rPr lang="fi-FI" sz="2000" dirty="0"/>
              <a:t> </a:t>
            </a:r>
            <a:r>
              <a:rPr lang="fi-FI" sz="2000" dirty="0" err="1"/>
              <a:t>KPIs</a:t>
            </a:r>
            <a:r>
              <a:rPr lang="fi-FI" sz="2000" dirty="0"/>
              <a:t> </a:t>
            </a:r>
            <a:r>
              <a:rPr lang="fi-FI" sz="2000" dirty="0" err="1"/>
              <a:t>take</a:t>
            </a:r>
            <a:r>
              <a:rPr lang="fi-FI" sz="2000" dirty="0"/>
              <a:t> no </a:t>
            </a:r>
            <a:r>
              <a:rPr lang="fi-FI" sz="2000" dirty="0" err="1"/>
              <a:t>account</a:t>
            </a:r>
            <a:r>
              <a:rPr lang="fi-FI" sz="2000" dirty="0"/>
              <a:t> of </a:t>
            </a:r>
            <a:r>
              <a:rPr lang="fi-FI" sz="2000" dirty="0" err="1"/>
              <a:t>economic</a:t>
            </a:r>
            <a:r>
              <a:rPr lang="fi-FI" sz="2000" dirty="0"/>
              <a:t> </a:t>
            </a:r>
            <a:r>
              <a:rPr lang="fi-FI" sz="2000" dirty="0" err="1"/>
              <a:t>conditions</a:t>
            </a:r>
            <a:r>
              <a:rPr lang="fi-FI" sz="2000" b="0" dirty="0"/>
              <a:t> </a:t>
            </a:r>
            <a:r>
              <a:rPr lang="fi-FI" sz="2000" b="0" dirty="0" err="1"/>
              <a:t>related</a:t>
            </a:r>
            <a:r>
              <a:rPr lang="fi-FI" sz="2000" b="0" dirty="0"/>
              <a:t> to </a:t>
            </a:r>
            <a:r>
              <a:rPr lang="fi-FI" sz="2000" b="0" dirty="0" err="1"/>
              <a:t>maritime</a:t>
            </a:r>
            <a:r>
              <a:rPr lang="fi-FI" sz="2000" b="0" dirty="0"/>
              <a:t> </a:t>
            </a:r>
            <a:r>
              <a:rPr lang="fi-FI" sz="2000" b="0" dirty="0" err="1"/>
              <a:t>transportation</a:t>
            </a:r>
            <a:r>
              <a:rPr lang="fi-FI" sz="2000" b="0" dirty="0"/>
              <a:t>, </a:t>
            </a:r>
            <a:r>
              <a:rPr lang="fi-FI" sz="2000" b="0" dirty="0" err="1"/>
              <a:t>while</a:t>
            </a:r>
            <a:r>
              <a:rPr lang="fi-FI" sz="2000" b="0" dirty="0"/>
              <a:t> </a:t>
            </a:r>
            <a:r>
              <a:rPr lang="fi-FI" sz="2000" b="0" dirty="0" err="1"/>
              <a:t>these</a:t>
            </a:r>
            <a:r>
              <a:rPr lang="fi-FI" sz="2000" b="0" dirty="0"/>
              <a:t> </a:t>
            </a:r>
            <a:r>
              <a:rPr lang="fi-FI" sz="2000" b="0" dirty="0" err="1"/>
              <a:t>are</a:t>
            </a:r>
            <a:r>
              <a:rPr lang="fi-FI" sz="2000" b="0" dirty="0"/>
              <a:t> </a:t>
            </a:r>
            <a:r>
              <a:rPr lang="fi-FI" sz="2000" b="0" dirty="0" err="1"/>
              <a:t>important</a:t>
            </a:r>
            <a:r>
              <a:rPr lang="fi-FI" sz="2000" b="0" dirty="0"/>
              <a:t> to </a:t>
            </a:r>
            <a:r>
              <a:rPr lang="fi-FI" sz="2000" b="0" dirty="0" err="1"/>
              <a:t>stakeholders</a:t>
            </a:r>
            <a:r>
              <a:rPr lang="fi-FI" sz="2000" b="0" dirty="0"/>
              <a:t> and </a:t>
            </a:r>
            <a:r>
              <a:rPr lang="fi-FI" sz="2000" b="0" dirty="0" err="1"/>
              <a:t>have</a:t>
            </a:r>
            <a:r>
              <a:rPr lang="fi-FI" sz="2000" b="0" dirty="0"/>
              <a:t> a </a:t>
            </a:r>
            <a:r>
              <a:rPr lang="fi-FI" sz="2000" b="0" dirty="0" err="1"/>
              <a:t>relation</a:t>
            </a:r>
            <a:r>
              <a:rPr lang="fi-FI" sz="2000" b="0" dirty="0"/>
              <a:t> to </a:t>
            </a:r>
            <a:r>
              <a:rPr lang="fi-FI" sz="2000" b="0" dirty="0" err="1"/>
              <a:t>system</a:t>
            </a:r>
            <a:r>
              <a:rPr lang="fi-FI" sz="2000" b="0" dirty="0"/>
              <a:t> </a:t>
            </a:r>
            <a:r>
              <a:rPr lang="fi-FI" sz="2000" b="0" dirty="0" err="1"/>
              <a:t>safety</a:t>
            </a:r>
            <a:r>
              <a:rPr lang="fi-FI" sz="2000" b="0" dirty="0"/>
              <a:t> </a:t>
            </a:r>
            <a:r>
              <a:rPr lang="fi-FI" sz="2000" b="0" dirty="0" err="1"/>
              <a:t>according</a:t>
            </a:r>
            <a:r>
              <a:rPr lang="fi-FI" sz="2000" b="0" dirty="0"/>
              <a:t> to </a:t>
            </a:r>
            <a:r>
              <a:rPr lang="fi-FI" sz="2000" b="0" dirty="0" err="1"/>
              <a:t>modern</a:t>
            </a:r>
            <a:r>
              <a:rPr lang="fi-FI" sz="2000" b="0" dirty="0"/>
              <a:t> </a:t>
            </a:r>
            <a:r>
              <a:rPr lang="fi-FI" sz="2000" b="0" dirty="0" err="1"/>
              <a:t>safety</a:t>
            </a:r>
            <a:r>
              <a:rPr lang="fi-FI" sz="2000" b="0" dirty="0"/>
              <a:t> </a:t>
            </a:r>
            <a:r>
              <a:rPr lang="fi-FI" sz="2000" b="0" dirty="0" err="1"/>
              <a:t>theories</a:t>
            </a:r>
            <a:endParaRPr lang="en-US" sz="2000" b="0" dirty="0"/>
          </a:p>
          <a:p>
            <a:pPr algn="just">
              <a:spcBef>
                <a:spcPts val="0"/>
              </a:spcBef>
            </a:pPr>
            <a:endParaRPr lang="fi-FI" sz="2000" dirty="0"/>
          </a:p>
          <a:p>
            <a:pPr algn="just">
              <a:spcBef>
                <a:spcPts val="0"/>
              </a:spcBef>
            </a:pPr>
            <a:endParaRPr lang="fi-FI" sz="2000" dirty="0"/>
          </a:p>
        </p:txBody>
      </p:sp>
      <p:sp>
        <p:nvSpPr>
          <p:cNvPr id="4" name="Content Placeholder 3"/>
          <p:cNvSpPr>
            <a:spLocks noGrp="1"/>
          </p:cNvSpPr>
          <p:nvPr>
            <p:ph sz="quarter" idx="18"/>
          </p:nvPr>
        </p:nvSpPr>
        <p:spPr/>
        <p:txBody>
          <a:bodyPr/>
          <a:lstStyle/>
          <a:p>
            <a:pPr algn="r">
              <a:spcBef>
                <a:spcPts val="0"/>
              </a:spcBef>
            </a:pPr>
            <a:endParaRPr lang="fi-FI" sz="2000" b="0" dirty="0"/>
          </a:p>
          <a:p>
            <a:pPr algn="r">
              <a:spcBef>
                <a:spcPts val="0"/>
              </a:spcBef>
            </a:pPr>
            <a:r>
              <a:rPr lang="fi-FI" sz="2000" b="0" dirty="0"/>
              <a:t>MARSEILLE </a:t>
            </a:r>
            <a:r>
              <a:rPr lang="fi-FI" sz="2000" dirty="0" err="1"/>
              <a:t>incorporates</a:t>
            </a:r>
            <a:r>
              <a:rPr lang="fi-FI" sz="2000" dirty="0"/>
              <a:t> </a:t>
            </a:r>
            <a:r>
              <a:rPr lang="fi-FI" sz="2000" dirty="0" err="1"/>
              <a:t>economic</a:t>
            </a:r>
            <a:r>
              <a:rPr lang="fi-FI" sz="2000" dirty="0"/>
              <a:t> </a:t>
            </a:r>
            <a:r>
              <a:rPr lang="fi-FI" sz="2000" dirty="0" err="1"/>
              <a:t>indicators</a:t>
            </a:r>
            <a:r>
              <a:rPr lang="fi-FI" sz="2000" b="0" dirty="0"/>
              <a:t> </a:t>
            </a:r>
            <a:r>
              <a:rPr lang="fi-FI" sz="2000" b="0" dirty="0" err="1"/>
              <a:t>alongside</a:t>
            </a:r>
            <a:r>
              <a:rPr lang="fi-FI" sz="2000" b="0" dirty="0"/>
              <a:t> </a:t>
            </a:r>
            <a:r>
              <a:rPr lang="fi-FI" sz="2000" b="0" dirty="0" err="1"/>
              <a:t>safety</a:t>
            </a:r>
            <a:r>
              <a:rPr lang="fi-FI" sz="2000" b="0" dirty="0"/>
              <a:t> </a:t>
            </a:r>
            <a:r>
              <a:rPr lang="fi-FI" sz="2000" b="0" dirty="0" err="1"/>
              <a:t>KPIs</a:t>
            </a:r>
            <a:endParaRPr lang="en-US" sz="2000" b="0" dirty="0"/>
          </a:p>
          <a:p>
            <a:endParaRPr lang="en-US" dirty="0"/>
          </a:p>
        </p:txBody>
      </p:sp>
      <p:sp>
        <p:nvSpPr>
          <p:cNvPr id="3" name="Date Placeholder 2"/>
          <p:cNvSpPr>
            <a:spLocks noGrp="1"/>
          </p:cNvSpPr>
          <p:nvPr>
            <p:ph type="dt" sz="half" idx="19"/>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21"/>
          </p:nvPr>
        </p:nvSpPr>
        <p:spPr/>
        <p:txBody>
          <a:bodyPr/>
          <a:lstStyle/>
          <a:p>
            <a:fld id="{C762A262-73F1-9942-AAD6-914D3B8C29C9}" type="slidenum">
              <a:rPr lang="fi-FI" smtClean="0"/>
              <a:pPr/>
              <a:t>11</a:t>
            </a:fld>
            <a:endParaRPr lang="fi-FI" dirty="0"/>
          </a:p>
        </p:txBody>
      </p:sp>
      <p:sp>
        <p:nvSpPr>
          <p:cNvPr id="8" name="Title 1"/>
          <p:cNvSpPr>
            <a:spLocks noGrp="1"/>
          </p:cNvSpPr>
          <p:nvPr>
            <p:ph type="ctrTitle"/>
          </p:nvPr>
        </p:nvSpPr>
        <p:spPr>
          <a:xfrm>
            <a:off x="463308" y="265113"/>
            <a:ext cx="3988079" cy="996498"/>
          </a:xfrm>
        </p:spPr>
        <p:txBody>
          <a:bodyPr/>
          <a:lstStyle/>
          <a:p>
            <a:r>
              <a:rPr lang="en-GB" dirty="0"/>
              <a:t>Current</a:t>
            </a:r>
            <a:br>
              <a:rPr lang="en-GB" dirty="0"/>
            </a:br>
            <a:r>
              <a:rPr lang="en-GB" dirty="0"/>
              <a:t>challenge</a:t>
            </a:r>
          </a:p>
        </p:txBody>
      </p:sp>
      <p:sp>
        <p:nvSpPr>
          <p:cNvPr id="9" name="Title 1"/>
          <p:cNvSpPr txBox="1">
            <a:spLocks/>
          </p:cNvSpPr>
          <p:nvPr/>
        </p:nvSpPr>
        <p:spPr>
          <a:xfrm>
            <a:off x="4687608" y="265113"/>
            <a:ext cx="3988079" cy="996498"/>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r"/>
            <a:r>
              <a:rPr lang="en-GB" dirty="0"/>
              <a:t>MARSEILLE</a:t>
            </a:r>
            <a:br>
              <a:rPr lang="en-GB" dirty="0"/>
            </a:br>
            <a:r>
              <a:rPr lang="en-GB" dirty="0"/>
              <a:t>solution</a:t>
            </a:r>
          </a:p>
        </p:txBody>
      </p:sp>
      <p:pic>
        <p:nvPicPr>
          <p:cNvPr id="11" name="Picture 10"/>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8527953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076" y="172523"/>
            <a:ext cx="8212380" cy="996498"/>
          </a:xfrm>
        </p:spPr>
        <p:txBody>
          <a:bodyPr/>
          <a:lstStyle/>
          <a:p>
            <a:r>
              <a:rPr lang="fi-FI" dirty="0"/>
              <a:t>Economic conditions measuring</a:t>
            </a:r>
          </a:p>
        </p:txBody>
      </p:sp>
      <p:sp>
        <p:nvSpPr>
          <p:cNvPr id="5" name="Date Placeholder 4"/>
          <p:cNvSpPr>
            <a:spLocks noGrp="1"/>
          </p:cNvSpPr>
          <p:nvPr>
            <p:ph type="dt" sz="half" idx="19"/>
          </p:nvPr>
        </p:nvSpPr>
        <p:spPr/>
        <p:txBody>
          <a:bodyPr/>
          <a:lstStyle/>
          <a:p>
            <a:pPr>
              <a:defRPr/>
            </a:pPr>
            <a:fld id="{686F12C3-4421-43A0-8844-8188FCFDF52F}" type="datetime1">
              <a:rPr lang="fi-FI" smtClean="0"/>
              <a:t>17.5.2016</a:t>
            </a:fld>
            <a:endParaRPr lang="fi-FI"/>
          </a:p>
        </p:txBody>
      </p:sp>
      <p:sp>
        <p:nvSpPr>
          <p:cNvPr id="6" name="Slide Number Placeholder 5"/>
          <p:cNvSpPr>
            <a:spLocks noGrp="1"/>
          </p:cNvSpPr>
          <p:nvPr>
            <p:ph type="sldNum" sz="quarter" idx="21"/>
          </p:nvPr>
        </p:nvSpPr>
        <p:spPr/>
        <p:txBody>
          <a:bodyPr/>
          <a:lstStyle/>
          <a:p>
            <a:pPr>
              <a:defRPr/>
            </a:pPr>
            <a:fld id="{7D79A8AE-7274-0C4A-AB42-92022833E6E2}" type="slidenum">
              <a:rPr lang="fi-FI" smtClean="0"/>
              <a:pPr>
                <a:defRPr/>
              </a:pPr>
              <a:t>12</a:t>
            </a:fld>
            <a:endParaRPr lang="fi-FI"/>
          </a:p>
        </p:txBody>
      </p:sp>
      <p:sp>
        <p:nvSpPr>
          <p:cNvPr id="8" name="Right Triangle 7"/>
          <p:cNvSpPr/>
          <p:nvPr/>
        </p:nvSpPr>
        <p:spPr>
          <a:xfrm>
            <a:off x="4788024" y="2209428"/>
            <a:ext cx="3600400" cy="2088232"/>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a:p>
        </p:txBody>
      </p:sp>
      <p:graphicFrame>
        <p:nvGraphicFramePr>
          <p:cNvPr id="11" name="Diagram 10"/>
          <p:cNvGraphicFramePr/>
          <p:nvPr>
            <p:extLst>
              <p:ext uri="{D42A27DB-BD31-4B8C-83A1-F6EECF244321}">
                <p14:modId xmlns:p14="http://schemas.microsoft.com/office/powerpoint/2010/main" val="3006243805"/>
              </p:ext>
            </p:extLst>
          </p:nvPr>
        </p:nvGraphicFramePr>
        <p:xfrm>
          <a:off x="770706" y="993750"/>
          <a:ext cx="7185670" cy="3818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p:cNvPicPr>
            <a:picLocks noChangeAspect="1"/>
          </p:cNvPicPr>
          <p:nvPr/>
        </p:nvPicPr>
        <p:blipFill>
          <a:blip r:embed="rId7"/>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3874529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1259632" y="1417340"/>
            <a:ext cx="6480720" cy="3281801"/>
          </a:xfrm>
          <a:prstGeom prst="rect">
            <a:avLst/>
          </a:prstGeom>
        </p:spPr>
      </p:pic>
      <p:sp>
        <p:nvSpPr>
          <p:cNvPr id="2" name="Title 1"/>
          <p:cNvSpPr>
            <a:spLocks noGrp="1"/>
          </p:cNvSpPr>
          <p:nvPr>
            <p:ph type="ctrTitle"/>
          </p:nvPr>
        </p:nvSpPr>
        <p:spPr>
          <a:xfrm>
            <a:off x="468313" y="193204"/>
            <a:ext cx="8207375" cy="576163"/>
          </a:xfrm>
        </p:spPr>
        <p:txBody>
          <a:bodyPr/>
          <a:lstStyle/>
          <a:p>
            <a:r>
              <a:rPr lang="fi-FI" dirty="0"/>
              <a:t>Maritime </a:t>
            </a:r>
            <a:r>
              <a:rPr lang="fi-FI" dirty="0" err="1"/>
              <a:t>Safety</a:t>
            </a:r>
            <a:r>
              <a:rPr lang="fi-FI" dirty="0"/>
              <a:t> </a:t>
            </a:r>
            <a:r>
              <a:rPr lang="fi-FI" dirty="0" err="1"/>
              <a:t>KPIs</a:t>
            </a:r>
            <a:endParaRPr lang="fi-FI" dirty="0"/>
          </a:p>
        </p:txBody>
      </p:sp>
      <p:sp>
        <p:nvSpPr>
          <p:cNvPr id="3" name="Content Placeholder 2"/>
          <p:cNvSpPr>
            <a:spLocks noGrp="1"/>
          </p:cNvSpPr>
          <p:nvPr>
            <p:ph sz="quarter" idx="14"/>
          </p:nvPr>
        </p:nvSpPr>
        <p:spPr>
          <a:xfrm>
            <a:off x="468314" y="697260"/>
            <a:ext cx="8207374" cy="3744416"/>
          </a:xfrm>
        </p:spPr>
        <p:txBody>
          <a:bodyPr/>
          <a:lstStyle/>
          <a:p>
            <a:pPr algn="just"/>
            <a:r>
              <a:rPr lang="en-US" sz="1800" dirty="0"/>
              <a:t>Safety KPIs are used for planning, collecting, analyzing and sharing data which are capable to increase the knowledge for proactive operational and organizational safety management </a:t>
            </a:r>
            <a:r>
              <a:rPr lang="en-US" sz="1800" baseline="30000" dirty="0"/>
              <a:t>(1)</a:t>
            </a:r>
            <a:r>
              <a:rPr lang="en-US" sz="1800" dirty="0"/>
              <a:t>.</a:t>
            </a:r>
          </a:p>
          <a:p>
            <a:pPr algn="just"/>
            <a:endParaRPr lang="en-US" sz="1800" dirty="0"/>
          </a:p>
        </p:txBody>
      </p:sp>
      <p:sp>
        <p:nvSpPr>
          <p:cNvPr id="4" name="Date Placeholder 3"/>
          <p:cNvSpPr>
            <a:spLocks noGrp="1"/>
          </p:cNvSpPr>
          <p:nvPr>
            <p:ph type="dt" sz="half" idx="15"/>
          </p:nvPr>
        </p:nvSpPr>
        <p:spPr/>
        <p:txBody>
          <a:bodyPr/>
          <a:lstStyle/>
          <a:p>
            <a:pPr>
              <a:defRPr/>
            </a:pPr>
            <a:fld id="{24CBB682-87B2-4236-AF78-B49807E7713E}" type="datetime1">
              <a:rPr lang="fi-FI" smtClean="0"/>
              <a:t>17.5.2016</a:t>
            </a:fld>
            <a:endParaRPr lang="fi-FI" dirty="0"/>
          </a:p>
        </p:txBody>
      </p:sp>
      <p:sp>
        <p:nvSpPr>
          <p:cNvPr id="5" name="Slide Number Placeholder 4"/>
          <p:cNvSpPr>
            <a:spLocks noGrp="1"/>
          </p:cNvSpPr>
          <p:nvPr>
            <p:ph type="sldNum" sz="quarter" idx="17"/>
          </p:nvPr>
        </p:nvSpPr>
        <p:spPr/>
        <p:txBody>
          <a:bodyPr/>
          <a:lstStyle/>
          <a:p>
            <a:pPr>
              <a:defRPr/>
            </a:pPr>
            <a:fld id="{49EFD4B7-1CC6-864B-A72A-C978B70BBA9B}" type="slidenum">
              <a:rPr lang="fi-FI" smtClean="0"/>
              <a:pPr>
                <a:defRPr/>
              </a:pPr>
              <a:t>13</a:t>
            </a:fld>
            <a:endParaRPr lang="fi-FI" dirty="0"/>
          </a:p>
        </p:txBody>
      </p:sp>
      <p:sp>
        <p:nvSpPr>
          <p:cNvPr id="6" name="TextBox 5"/>
          <p:cNvSpPr txBox="1"/>
          <p:nvPr/>
        </p:nvSpPr>
        <p:spPr>
          <a:xfrm>
            <a:off x="4139952" y="4906086"/>
            <a:ext cx="4608512" cy="492443"/>
          </a:xfrm>
          <a:prstGeom prst="rect">
            <a:avLst/>
          </a:prstGeom>
          <a:noFill/>
        </p:spPr>
        <p:txBody>
          <a:bodyPr wrap="square" lIns="0" tIns="0" rIns="0" bIns="0" rtlCol="0">
            <a:spAutoFit/>
          </a:bodyPr>
          <a:lstStyle/>
          <a:p>
            <a:r>
              <a:rPr lang="en-US" sz="800" dirty="0"/>
              <a:t>(1) </a:t>
            </a:r>
            <a:r>
              <a:rPr lang="en-US" sz="800" dirty="0" err="1"/>
              <a:t>Ek</a:t>
            </a:r>
            <a:r>
              <a:rPr lang="en-US" sz="800" dirty="0"/>
              <a:t> Å, </a:t>
            </a:r>
            <a:r>
              <a:rPr lang="en-US" sz="800" dirty="0" err="1"/>
              <a:t>Akselsson</a:t>
            </a:r>
            <a:r>
              <a:rPr lang="en-US" sz="800" dirty="0"/>
              <a:t> R (2005) Safety culture on board six Swedish passenger ships.</a:t>
            </a:r>
            <a:br>
              <a:rPr lang="en-US" sz="800" dirty="0"/>
            </a:br>
            <a:r>
              <a:rPr lang="en-US" sz="800" dirty="0"/>
              <a:t>	</a:t>
            </a:r>
            <a:r>
              <a:rPr lang="en-US" sz="800" dirty="0" err="1"/>
              <a:t>Marit</a:t>
            </a:r>
            <a:r>
              <a:rPr lang="en-US" sz="800" dirty="0"/>
              <a:t> Policy </a:t>
            </a:r>
            <a:r>
              <a:rPr lang="en-US" sz="800" dirty="0" err="1"/>
              <a:t>Manag</a:t>
            </a:r>
            <a:r>
              <a:rPr lang="en-US" sz="800" dirty="0"/>
              <a:t> 32:159– 176</a:t>
            </a:r>
          </a:p>
          <a:p>
            <a:pPr marL="180975" indent="-180975"/>
            <a:r>
              <a:rPr lang="en-US" sz="800" dirty="0"/>
              <a:t>(3) Reiman T, Pietikäinen E (2012) Leading indicators of system safety—monitoring and driving the organizational safety potential. </a:t>
            </a:r>
            <a:r>
              <a:rPr lang="en-US" sz="800" dirty="0" err="1"/>
              <a:t>Saf</a:t>
            </a:r>
            <a:r>
              <a:rPr lang="en-US" sz="800" dirty="0"/>
              <a:t> </a:t>
            </a:r>
            <a:r>
              <a:rPr lang="en-US" sz="800" dirty="0" err="1"/>
              <a:t>Sci</a:t>
            </a:r>
            <a:r>
              <a:rPr lang="en-US" sz="800" dirty="0"/>
              <a:t> 50:1993–2000</a:t>
            </a:r>
            <a:endParaRPr lang="fi-FI" sz="800" dirty="0"/>
          </a:p>
        </p:txBody>
      </p:sp>
      <p:sp>
        <p:nvSpPr>
          <p:cNvPr id="10" name="TextBox 9"/>
          <p:cNvSpPr txBox="1"/>
          <p:nvPr/>
        </p:nvSpPr>
        <p:spPr>
          <a:xfrm>
            <a:off x="971600" y="4607785"/>
            <a:ext cx="7056784" cy="461665"/>
          </a:xfrm>
          <a:prstGeom prst="rect">
            <a:avLst/>
          </a:prstGeom>
          <a:noFill/>
        </p:spPr>
        <p:txBody>
          <a:bodyPr wrap="square" lIns="0" tIns="0" rIns="0" bIns="0" rtlCol="0">
            <a:spAutoFit/>
          </a:bodyPr>
          <a:lstStyle/>
          <a:p>
            <a:pPr algn="ctr"/>
            <a:r>
              <a:rPr lang="en-US" dirty="0"/>
              <a:t>Leading and lagging indicators in context of safety management (3).</a:t>
            </a:r>
          </a:p>
          <a:p>
            <a:endParaRPr lang="fi-FI" sz="1200" dirty="0"/>
          </a:p>
        </p:txBody>
      </p:sp>
      <p:pic>
        <p:nvPicPr>
          <p:cNvPr id="11" name="Picture 10"/>
          <p:cNvPicPr>
            <a:picLocks noChangeAspect="1"/>
          </p:cNvPicPr>
          <p:nvPr/>
        </p:nvPicPr>
        <p:blipFill>
          <a:blip r:embed="rId4"/>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3600948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49188"/>
            <a:ext cx="8207375" cy="996498"/>
          </a:xfrm>
        </p:spPr>
        <p:txBody>
          <a:bodyPr/>
          <a:lstStyle/>
          <a:p>
            <a:r>
              <a:rPr lang="en-GB" dirty="0"/>
              <a:t>Methodological implementation</a:t>
            </a:r>
          </a:p>
        </p:txBody>
      </p:sp>
      <p:sp>
        <p:nvSpPr>
          <p:cNvPr id="3" name="Date Placeholder 2"/>
          <p:cNvSpPr>
            <a:spLocks noGrp="1"/>
          </p:cNvSpPr>
          <p:nvPr>
            <p:ph type="dt" sz="quarter"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14</a:t>
            </a:fld>
            <a:endParaRPr lang="fi-FI" dirty="0"/>
          </a:p>
        </p:txBody>
      </p:sp>
      <p:grpSp>
        <p:nvGrpSpPr>
          <p:cNvPr id="29" name="Group 28"/>
          <p:cNvGrpSpPr/>
          <p:nvPr/>
        </p:nvGrpSpPr>
        <p:grpSpPr>
          <a:xfrm>
            <a:off x="395536" y="625252"/>
            <a:ext cx="8280920" cy="3011247"/>
            <a:chOff x="395536" y="625252"/>
            <a:chExt cx="8280920" cy="3011247"/>
          </a:xfrm>
        </p:grpSpPr>
        <p:sp>
          <p:nvSpPr>
            <p:cNvPr id="17" name="Rectangle 16"/>
            <p:cNvSpPr/>
            <p:nvPr/>
          </p:nvSpPr>
          <p:spPr>
            <a:xfrm>
              <a:off x="395536" y="625252"/>
              <a:ext cx="8280920" cy="3011247"/>
            </a:xfrm>
            <a:prstGeom prst="rect">
              <a:avLst/>
            </a:prstGeom>
            <a:solidFill>
              <a:schemeClr val="accent4">
                <a:lumMod val="40000"/>
                <a:lumOff val="60000"/>
              </a:schemeClr>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a:p>
          </p:txBody>
        </p:sp>
        <p:sp>
          <p:nvSpPr>
            <p:cNvPr id="4" name="TextBox 3"/>
            <p:cNvSpPr txBox="1"/>
            <p:nvPr/>
          </p:nvSpPr>
          <p:spPr>
            <a:xfrm>
              <a:off x="1131618" y="723382"/>
              <a:ext cx="7452828" cy="307777"/>
            </a:xfrm>
            <a:prstGeom prst="rect">
              <a:avLst/>
            </a:prstGeom>
            <a:noFill/>
          </p:spPr>
          <p:txBody>
            <a:bodyPr wrap="square" lIns="0" tIns="0" rIns="0" bIns="0" rtlCol="0">
              <a:spAutoFit/>
            </a:bodyPr>
            <a:lstStyle/>
            <a:p>
              <a:pPr algn="ctr"/>
              <a:r>
                <a:rPr lang="fi-FI" sz="2000" b="1" dirty="0"/>
                <a:t>Maritime safety management in Baltic sea region</a:t>
              </a:r>
            </a:p>
          </p:txBody>
        </p:sp>
        <p:sp>
          <p:nvSpPr>
            <p:cNvPr id="13" name="Rectangle 12"/>
            <p:cNvSpPr/>
            <p:nvPr/>
          </p:nvSpPr>
          <p:spPr>
            <a:xfrm>
              <a:off x="4886687" y="1191478"/>
              <a:ext cx="828092" cy="2248077"/>
            </a:xfrm>
            <a:prstGeom prst="rect">
              <a:avLst/>
            </a:prstGeom>
            <a:solidFill>
              <a:srgbClr val="92D050"/>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2000" dirty="0">
                  <a:solidFill>
                    <a:schemeClr val="tx1"/>
                  </a:solidFill>
                </a:rPr>
                <a:t>KPIs</a:t>
              </a:r>
            </a:p>
          </p:txBody>
        </p:sp>
        <p:sp>
          <p:nvSpPr>
            <p:cNvPr id="16" name="Rectangle 15"/>
            <p:cNvSpPr/>
            <p:nvPr/>
          </p:nvSpPr>
          <p:spPr>
            <a:xfrm>
              <a:off x="6068248" y="1204868"/>
              <a:ext cx="2332177" cy="1071572"/>
            </a:xfrm>
            <a:prstGeom prst="rect">
              <a:avLst/>
            </a:prstGeom>
            <a:solidFill>
              <a:srgbClr val="FF9933"/>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fi-FI" sz="1600" b="1" dirty="0">
                  <a:solidFill>
                    <a:schemeClr val="tx1"/>
                  </a:solidFill>
                </a:rPr>
                <a:t>Management level </a:t>
              </a:r>
              <a:r>
                <a:rPr lang="fi-FI" sz="1600" dirty="0">
                  <a:solidFill>
                    <a:schemeClr val="tx1"/>
                  </a:solidFill>
                </a:rPr>
                <a:t>:</a:t>
              </a:r>
            </a:p>
            <a:p>
              <a:pPr algn="ctr"/>
              <a:r>
                <a:rPr lang="fi-FI" sz="1600" dirty="0">
                  <a:solidFill>
                    <a:schemeClr val="tx1"/>
                  </a:solidFill>
                </a:rPr>
                <a:t>BSR Authorities; HELCOM; </a:t>
              </a:r>
              <a:r>
                <a:rPr lang="fi-FI" sz="1600" i="1" dirty="0">
                  <a:solidFill>
                    <a:schemeClr val="tx1"/>
                  </a:solidFill>
                </a:rPr>
                <a:t>EMSA; </a:t>
              </a:r>
            </a:p>
            <a:p>
              <a:pPr algn="ctr"/>
              <a:r>
                <a:rPr lang="fi-FI" sz="1600" i="1" dirty="0">
                  <a:solidFill>
                    <a:schemeClr val="tx1"/>
                  </a:solidFill>
                </a:rPr>
                <a:t>IMO</a:t>
              </a:r>
            </a:p>
          </p:txBody>
        </p:sp>
        <p:sp>
          <p:nvSpPr>
            <p:cNvPr id="14" name="Right Brace 13"/>
            <p:cNvSpPr/>
            <p:nvPr/>
          </p:nvSpPr>
          <p:spPr>
            <a:xfrm>
              <a:off x="4703226" y="1154027"/>
              <a:ext cx="91451" cy="239002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fi-FI"/>
            </a:p>
          </p:txBody>
        </p:sp>
        <p:sp>
          <p:nvSpPr>
            <p:cNvPr id="18" name="Right Brace 17"/>
            <p:cNvSpPr/>
            <p:nvPr/>
          </p:nvSpPr>
          <p:spPr>
            <a:xfrm>
              <a:off x="5807349" y="1154027"/>
              <a:ext cx="91451" cy="239002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fi-FI"/>
            </a:p>
          </p:txBody>
        </p:sp>
        <p:sp>
          <p:nvSpPr>
            <p:cNvPr id="19" name="Rectangle 18"/>
            <p:cNvSpPr/>
            <p:nvPr/>
          </p:nvSpPr>
          <p:spPr>
            <a:xfrm>
              <a:off x="6053325" y="2394549"/>
              <a:ext cx="2332177" cy="1045004"/>
            </a:xfrm>
            <a:prstGeom prst="rect">
              <a:avLst/>
            </a:prstGeom>
            <a:solidFill>
              <a:srgbClr val="FF9933"/>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fi-FI" sz="1600" b="1" dirty="0">
                  <a:solidFill>
                    <a:schemeClr val="tx1"/>
                  </a:solidFill>
                </a:rPr>
                <a:t>Operational level </a:t>
              </a:r>
              <a:r>
                <a:rPr lang="fi-FI" sz="1600" dirty="0">
                  <a:solidFill>
                    <a:schemeClr val="tx1"/>
                  </a:solidFill>
                </a:rPr>
                <a:t>:</a:t>
              </a:r>
            </a:p>
            <a:p>
              <a:pPr algn="ctr"/>
              <a:r>
                <a:rPr lang="fi-FI" sz="1600" dirty="0">
                  <a:solidFill>
                    <a:schemeClr val="tx1"/>
                  </a:solidFill>
                </a:rPr>
                <a:t>VTS; Pilots; SAR </a:t>
              </a:r>
              <a:r>
                <a:rPr lang="fi-FI" sz="1600" dirty="0" err="1">
                  <a:solidFill>
                    <a:schemeClr val="tx1"/>
                  </a:solidFill>
                </a:rPr>
                <a:t>services</a:t>
              </a:r>
              <a:r>
                <a:rPr lang="fi-FI" sz="1600" dirty="0">
                  <a:solidFill>
                    <a:schemeClr val="tx1"/>
                  </a:solidFill>
                </a:rPr>
                <a:t>; </a:t>
              </a:r>
              <a:r>
                <a:rPr lang="fi-FI" sz="1600" dirty="0" err="1">
                  <a:solidFill>
                    <a:schemeClr val="tx1"/>
                  </a:solidFill>
                </a:rPr>
                <a:t>Shipping</a:t>
              </a:r>
              <a:r>
                <a:rPr lang="fi-FI" sz="1600" dirty="0">
                  <a:solidFill>
                    <a:schemeClr val="tx1"/>
                  </a:solidFill>
                </a:rPr>
                <a:t> </a:t>
              </a:r>
              <a:r>
                <a:rPr lang="fi-FI" sz="1600" dirty="0" err="1">
                  <a:solidFill>
                    <a:schemeClr val="tx1"/>
                  </a:solidFill>
                </a:rPr>
                <a:t>companies</a:t>
              </a:r>
              <a:r>
                <a:rPr lang="fi-FI" sz="1600" dirty="0">
                  <a:solidFill>
                    <a:schemeClr val="tx1"/>
                  </a:solidFill>
                </a:rPr>
                <a:t>; …</a:t>
              </a:r>
            </a:p>
          </p:txBody>
        </p:sp>
        <p:sp>
          <p:nvSpPr>
            <p:cNvPr id="21" name="Rectangle 20"/>
            <p:cNvSpPr/>
            <p:nvPr/>
          </p:nvSpPr>
          <p:spPr>
            <a:xfrm>
              <a:off x="671567" y="1189247"/>
              <a:ext cx="1302715" cy="2250308"/>
            </a:xfrm>
            <a:prstGeom prst="rect">
              <a:avLst/>
            </a:prstGeom>
            <a:solidFill>
              <a:srgbClr val="FFFF00"/>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fi-FI" sz="1400" dirty="0">
                  <a:solidFill>
                    <a:schemeClr val="tx1"/>
                  </a:solidFill>
                </a:rPr>
                <a:t>Existing safety practices (e.g. ISM Code): </a:t>
              </a:r>
            </a:p>
            <a:p>
              <a:pPr algn="ctr"/>
              <a:endParaRPr lang="fi-FI" sz="1400" dirty="0">
                <a:solidFill>
                  <a:schemeClr val="tx1"/>
                </a:solidFill>
              </a:endParaRPr>
            </a:p>
            <a:p>
              <a:pPr algn="ctr"/>
              <a:r>
                <a:rPr lang="fi-FI" sz="1400" dirty="0">
                  <a:solidFill>
                    <a:schemeClr val="tx1"/>
                  </a:solidFill>
                </a:rPr>
                <a:t>Current reporting systems and data sources</a:t>
              </a:r>
            </a:p>
            <a:p>
              <a:pPr algn="ctr"/>
              <a:r>
                <a:rPr lang="fi-FI" sz="1400" dirty="0">
                  <a:solidFill>
                    <a:schemeClr val="tx1"/>
                  </a:solidFill>
                </a:rPr>
                <a:t>(e.g. GOFREP) </a:t>
              </a:r>
            </a:p>
          </p:txBody>
        </p:sp>
        <p:sp>
          <p:nvSpPr>
            <p:cNvPr id="23" name="Right Brace 22"/>
            <p:cNvSpPr/>
            <p:nvPr/>
          </p:nvSpPr>
          <p:spPr>
            <a:xfrm>
              <a:off x="2042876" y="1147755"/>
              <a:ext cx="91451" cy="239002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fi-FI"/>
            </a:p>
          </p:txBody>
        </p:sp>
      </p:grpSp>
      <p:cxnSp>
        <p:nvCxnSpPr>
          <p:cNvPr id="26" name="Straight Arrow Connector 25"/>
          <p:cNvCxnSpPr/>
          <p:nvPr/>
        </p:nvCxnSpPr>
        <p:spPr>
          <a:xfrm flipV="1">
            <a:off x="3429987" y="3649588"/>
            <a:ext cx="0" cy="42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907704" y="4153644"/>
            <a:ext cx="3030989" cy="246221"/>
          </a:xfrm>
          <a:prstGeom prst="rect">
            <a:avLst/>
          </a:prstGeom>
          <a:noFill/>
        </p:spPr>
        <p:txBody>
          <a:bodyPr wrap="square" lIns="0" tIns="0" rIns="0" bIns="0" rtlCol="0">
            <a:spAutoFit/>
          </a:bodyPr>
          <a:lstStyle/>
          <a:p>
            <a:pPr algn="ctr"/>
            <a:r>
              <a:rPr lang="fi-FI" sz="1600" b="1" dirty="0"/>
              <a:t>Harmonized framework</a:t>
            </a:r>
            <a:r>
              <a:rPr lang="fi-FI" sz="1200" b="1" dirty="0"/>
              <a:t>(4)</a:t>
            </a:r>
            <a:endParaRPr lang="en-US" sz="1200" b="1" dirty="0"/>
          </a:p>
        </p:txBody>
      </p:sp>
      <p:sp>
        <p:nvSpPr>
          <p:cNvPr id="28" name="Left Brace 27"/>
          <p:cNvSpPr/>
          <p:nvPr/>
        </p:nvSpPr>
        <p:spPr>
          <a:xfrm>
            <a:off x="4886687" y="3662622"/>
            <a:ext cx="243777" cy="1139094"/>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TextBox 29"/>
          <p:cNvSpPr txBox="1"/>
          <p:nvPr/>
        </p:nvSpPr>
        <p:spPr>
          <a:xfrm>
            <a:off x="5148064" y="3724498"/>
            <a:ext cx="3888432" cy="1077218"/>
          </a:xfrm>
          <a:prstGeom prst="rect">
            <a:avLst/>
          </a:prstGeom>
          <a:noFill/>
        </p:spPr>
        <p:txBody>
          <a:bodyPr wrap="square" lIns="0" tIns="0" rIns="0" bIns="0" rtlCol="0">
            <a:spAutoFit/>
          </a:bodyPr>
          <a:lstStyle/>
          <a:p>
            <a:pPr marL="285750" indent="-285750">
              <a:buFont typeface="Arial" panose="020B0604020202020204" pitchFamily="34" charset="0"/>
              <a:buChar char="•"/>
            </a:pPr>
            <a:r>
              <a:rPr lang="fi-FI" sz="1400" dirty="0" err="1"/>
              <a:t>Existing</a:t>
            </a:r>
            <a:r>
              <a:rPr lang="fi-FI" sz="1400" dirty="0"/>
              <a:t> </a:t>
            </a:r>
            <a:r>
              <a:rPr lang="fi-FI" sz="1400" dirty="0" err="1"/>
              <a:t>maritime</a:t>
            </a:r>
            <a:r>
              <a:rPr lang="fi-FI" sz="1400" dirty="0"/>
              <a:t> </a:t>
            </a:r>
            <a:r>
              <a:rPr lang="fi-FI" sz="1400" dirty="0" err="1"/>
              <a:t>safety</a:t>
            </a:r>
            <a:r>
              <a:rPr lang="fi-FI" sz="1400" dirty="0"/>
              <a:t> </a:t>
            </a:r>
            <a:r>
              <a:rPr lang="fi-FI" sz="1400" dirty="0" err="1"/>
              <a:t>reporting</a:t>
            </a:r>
            <a:endParaRPr lang="fi-FI" sz="1400" dirty="0"/>
          </a:p>
          <a:p>
            <a:pPr marL="285750" indent="-285750">
              <a:buFont typeface="Arial" panose="020B0604020202020204" pitchFamily="34" charset="0"/>
              <a:buChar char="•"/>
            </a:pPr>
            <a:r>
              <a:rPr lang="fi-FI" sz="1400" dirty="0" err="1"/>
              <a:t>Practices</a:t>
            </a:r>
            <a:r>
              <a:rPr lang="fi-FI" sz="1400" dirty="0"/>
              <a:t> </a:t>
            </a:r>
            <a:r>
              <a:rPr lang="fi-FI" sz="1400" dirty="0" err="1"/>
              <a:t>from</a:t>
            </a:r>
            <a:r>
              <a:rPr lang="fi-FI" sz="1400" dirty="0"/>
              <a:t> </a:t>
            </a:r>
            <a:r>
              <a:rPr lang="fi-FI" sz="1400" dirty="0" err="1"/>
              <a:t>other</a:t>
            </a:r>
            <a:r>
              <a:rPr lang="fi-FI" sz="1400" dirty="0"/>
              <a:t> </a:t>
            </a:r>
            <a:r>
              <a:rPr lang="fi-FI" sz="1400" dirty="0" err="1"/>
              <a:t>industries</a:t>
            </a:r>
            <a:endParaRPr lang="fi-FI" sz="1400" dirty="0"/>
          </a:p>
          <a:p>
            <a:pPr marL="285750" indent="-285750">
              <a:buFont typeface="Arial" panose="020B0604020202020204" pitchFamily="34" charset="0"/>
              <a:buChar char="•"/>
            </a:pPr>
            <a:r>
              <a:rPr lang="fi-FI" sz="1400" dirty="0"/>
              <a:t>Modern safety theories (STAMP; SAFETY II)</a:t>
            </a:r>
          </a:p>
          <a:p>
            <a:pPr marL="285750" indent="-285750">
              <a:buFont typeface="Arial" panose="020B0604020202020204" pitchFamily="34" charset="0"/>
              <a:buChar char="•"/>
            </a:pPr>
            <a:r>
              <a:rPr lang="fi-FI" sz="1400" dirty="0" err="1"/>
              <a:t>Economic</a:t>
            </a:r>
            <a:r>
              <a:rPr lang="fi-FI" sz="1400" dirty="0"/>
              <a:t> </a:t>
            </a:r>
            <a:r>
              <a:rPr lang="fi-FI" sz="1400" dirty="0" err="1"/>
              <a:t>impacts</a:t>
            </a:r>
            <a:r>
              <a:rPr lang="fi-FI" sz="1400" dirty="0"/>
              <a:t> on </a:t>
            </a:r>
            <a:r>
              <a:rPr lang="fi-FI" sz="1400" dirty="0" err="1"/>
              <a:t>maritime</a:t>
            </a:r>
            <a:r>
              <a:rPr lang="fi-FI" sz="1400" dirty="0"/>
              <a:t> </a:t>
            </a:r>
            <a:r>
              <a:rPr lang="fi-FI" sz="1400" dirty="0" err="1"/>
              <a:t>system</a:t>
            </a:r>
            <a:endParaRPr lang="fi-FI" sz="1400" dirty="0"/>
          </a:p>
          <a:p>
            <a:pPr marL="285750" indent="-285750">
              <a:buFont typeface="Arial" panose="020B0604020202020204" pitchFamily="34" charset="0"/>
              <a:buChar char="•"/>
            </a:pPr>
            <a:r>
              <a:rPr lang="fi-FI" sz="1400" dirty="0" err="1"/>
              <a:t>Maritime</a:t>
            </a:r>
            <a:r>
              <a:rPr lang="fi-FI" sz="1400" dirty="0"/>
              <a:t> </a:t>
            </a:r>
            <a:r>
              <a:rPr lang="fi-FI" sz="1400" dirty="0" err="1"/>
              <a:t>safety</a:t>
            </a:r>
            <a:r>
              <a:rPr lang="fi-FI" sz="1400" dirty="0"/>
              <a:t> </a:t>
            </a:r>
            <a:r>
              <a:rPr lang="fi-FI" sz="1400" dirty="0" err="1"/>
              <a:t>control</a:t>
            </a:r>
            <a:r>
              <a:rPr lang="fi-FI" sz="1400" dirty="0"/>
              <a:t> </a:t>
            </a:r>
            <a:r>
              <a:rPr lang="fi-FI" sz="1400" dirty="0" err="1"/>
              <a:t>structure</a:t>
            </a:r>
            <a:endParaRPr lang="fi-FI" sz="1400" dirty="0"/>
          </a:p>
        </p:txBody>
      </p:sp>
      <p:grpSp>
        <p:nvGrpSpPr>
          <p:cNvPr id="42" name="Group 41"/>
          <p:cNvGrpSpPr/>
          <p:nvPr/>
        </p:nvGrpSpPr>
        <p:grpSpPr>
          <a:xfrm>
            <a:off x="2250313" y="1207487"/>
            <a:ext cx="2345419" cy="2232066"/>
            <a:chOff x="2250313" y="1207487"/>
            <a:chExt cx="2345419" cy="2232066"/>
          </a:xfrm>
        </p:grpSpPr>
        <p:sp>
          <p:nvSpPr>
            <p:cNvPr id="15" name="Trapezoid 14"/>
            <p:cNvSpPr/>
            <p:nvPr/>
          </p:nvSpPr>
          <p:spPr>
            <a:xfrm>
              <a:off x="2250313" y="1207487"/>
              <a:ext cx="2345419" cy="2232066"/>
            </a:xfrm>
            <a:prstGeom prst="trapezoid">
              <a:avLst/>
            </a:prstGeom>
            <a:solidFill>
              <a:srgbClr val="FFC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25" name="TextBox 24"/>
            <p:cNvSpPr txBox="1"/>
            <p:nvPr/>
          </p:nvSpPr>
          <p:spPr>
            <a:xfrm>
              <a:off x="2843808" y="1273324"/>
              <a:ext cx="1152128" cy="276999"/>
            </a:xfrm>
            <a:prstGeom prst="rect">
              <a:avLst/>
            </a:prstGeom>
            <a:noFill/>
          </p:spPr>
          <p:txBody>
            <a:bodyPr wrap="square" lIns="0" tIns="0" rIns="0" bIns="0" rtlCol="0">
              <a:spAutoFit/>
            </a:bodyPr>
            <a:lstStyle/>
            <a:p>
              <a:pPr algn="ctr"/>
              <a:r>
                <a:rPr lang="fi-FI" b="1" dirty="0"/>
                <a:t>EU/IMO</a:t>
              </a:r>
            </a:p>
          </p:txBody>
        </p:sp>
        <p:sp>
          <p:nvSpPr>
            <p:cNvPr id="32" name="TextBox 31"/>
            <p:cNvSpPr txBox="1"/>
            <p:nvPr/>
          </p:nvSpPr>
          <p:spPr>
            <a:xfrm>
              <a:off x="2842712" y="1800367"/>
              <a:ext cx="1152128" cy="276999"/>
            </a:xfrm>
            <a:prstGeom prst="rect">
              <a:avLst/>
            </a:prstGeom>
            <a:noFill/>
          </p:spPr>
          <p:txBody>
            <a:bodyPr wrap="square" lIns="0" tIns="0" rIns="0" bIns="0" rtlCol="0">
              <a:spAutoFit/>
            </a:bodyPr>
            <a:lstStyle/>
            <a:p>
              <a:pPr algn="ctr"/>
              <a:r>
                <a:rPr lang="fi-FI" b="1" dirty="0"/>
                <a:t>Regional</a:t>
              </a:r>
            </a:p>
          </p:txBody>
        </p:sp>
        <p:sp>
          <p:nvSpPr>
            <p:cNvPr id="33" name="TextBox 32"/>
            <p:cNvSpPr txBox="1"/>
            <p:nvPr/>
          </p:nvSpPr>
          <p:spPr>
            <a:xfrm>
              <a:off x="2842712" y="2314401"/>
              <a:ext cx="1152128" cy="276999"/>
            </a:xfrm>
            <a:prstGeom prst="rect">
              <a:avLst/>
            </a:prstGeom>
            <a:noFill/>
          </p:spPr>
          <p:txBody>
            <a:bodyPr wrap="square" lIns="0" tIns="0" rIns="0" bIns="0" rtlCol="0">
              <a:spAutoFit/>
            </a:bodyPr>
            <a:lstStyle/>
            <a:p>
              <a:pPr algn="ctr"/>
              <a:r>
                <a:rPr lang="fi-FI" b="1" dirty="0"/>
                <a:t>National</a:t>
              </a:r>
            </a:p>
          </p:txBody>
        </p:sp>
        <p:sp>
          <p:nvSpPr>
            <p:cNvPr id="34" name="TextBox 33"/>
            <p:cNvSpPr txBox="1"/>
            <p:nvPr/>
          </p:nvSpPr>
          <p:spPr>
            <a:xfrm>
              <a:off x="2518676" y="2897563"/>
              <a:ext cx="1800200" cy="446276"/>
            </a:xfrm>
            <a:prstGeom prst="rect">
              <a:avLst/>
            </a:prstGeom>
            <a:noFill/>
          </p:spPr>
          <p:txBody>
            <a:bodyPr wrap="square" lIns="0" tIns="0" rIns="0" bIns="0" rtlCol="0">
              <a:spAutoFit/>
            </a:bodyPr>
            <a:lstStyle/>
            <a:p>
              <a:pPr algn="ctr"/>
              <a:r>
                <a:rPr lang="fi-FI" b="1" dirty="0"/>
                <a:t>Internal</a:t>
              </a:r>
            </a:p>
            <a:p>
              <a:pPr algn="ctr"/>
              <a:r>
                <a:rPr lang="fi-FI" sz="1100" b="1" dirty="0"/>
                <a:t>SMS = ISM Code</a:t>
              </a:r>
            </a:p>
          </p:txBody>
        </p:sp>
        <p:cxnSp>
          <p:nvCxnSpPr>
            <p:cNvPr id="36" name="Straight Connector 35"/>
            <p:cNvCxnSpPr/>
            <p:nvPr/>
          </p:nvCxnSpPr>
          <p:spPr>
            <a:xfrm>
              <a:off x="2699792" y="1705372"/>
              <a:ext cx="14401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2555776" y="2158766"/>
              <a:ext cx="172819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2411760" y="2713484"/>
              <a:ext cx="2016224"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43" name="Down Arrow 42"/>
          <p:cNvSpPr/>
          <p:nvPr/>
        </p:nvSpPr>
        <p:spPr>
          <a:xfrm rot="973445">
            <a:off x="2764623" y="1529863"/>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44" name="Down Arrow 43"/>
          <p:cNvSpPr/>
          <p:nvPr/>
        </p:nvSpPr>
        <p:spPr>
          <a:xfrm rot="973445">
            <a:off x="2627784" y="2088105"/>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45" name="Down Arrow 44"/>
          <p:cNvSpPr/>
          <p:nvPr/>
        </p:nvSpPr>
        <p:spPr>
          <a:xfrm rot="973445">
            <a:off x="2483768" y="2654766"/>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46" name="Down Arrow 45"/>
          <p:cNvSpPr/>
          <p:nvPr/>
        </p:nvSpPr>
        <p:spPr>
          <a:xfrm rot="9909022">
            <a:off x="4203854" y="2596858"/>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47" name="Down Arrow 46"/>
          <p:cNvSpPr/>
          <p:nvPr/>
        </p:nvSpPr>
        <p:spPr>
          <a:xfrm rot="9909022">
            <a:off x="4049330" y="2007097"/>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48" name="Down Arrow 47"/>
          <p:cNvSpPr/>
          <p:nvPr/>
        </p:nvSpPr>
        <p:spPr>
          <a:xfrm rot="9909022">
            <a:off x="3900343" y="1439398"/>
            <a:ext cx="144016" cy="444002"/>
          </a:xfrm>
          <a:prstGeom prst="downArrow">
            <a:avLst/>
          </a:prstGeom>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a:p>
        </p:txBody>
      </p:sp>
      <p:sp>
        <p:nvSpPr>
          <p:cNvPr id="35" name="TextBox 34"/>
          <p:cNvSpPr txBox="1"/>
          <p:nvPr/>
        </p:nvSpPr>
        <p:spPr>
          <a:xfrm>
            <a:off x="4139952" y="5072639"/>
            <a:ext cx="4023037" cy="492443"/>
          </a:xfrm>
          <a:prstGeom prst="rect">
            <a:avLst/>
          </a:prstGeom>
          <a:noFill/>
        </p:spPr>
        <p:txBody>
          <a:bodyPr wrap="square" lIns="0" tIns="0" rIns="0" bIns="0" rtlCol="0">
            <a:spAutoFit/>
          </a:bodyPr>
          <a:lstStyle/>
          <a:p>
            <a:pPr marL="180975" indent="-180975"/>
            <a:r>
              <a:rPr lang="en-US" sz="800" dirty="0"/>
              <a:t>(4) Leveson, N., 2011. Engineering a Safer World: Systems Thinking Applied to Safety. MIT Press.</a:t>
            </a:r>
          </a:p>
          <a:p>
            <a:pPr marL="180975" indent="-180975"/>
            <a:endParaRPr lang="en-US" sz="800" dirty="0"/>
          </a:p>
          <a:p>
            <a:pPr marL="180975" indent="-180975"/>
            <a:endParaRPr lang="fi-FI" sz="800" dirty="0"/>
          </a:p>
        </p:txBody>
      </p:sp>
      <p:pic>
        <p:nvPicPr>
          <p:cNvPr id="40" name="Picture 39"/>
          <p:cNvPicPr>
            <a:picLocks noChangeAspect="1"/>
          </p:cNvPicPr>
          <p:nvPr/>
        </p:nvPicPr>
        <p:blipFill>
          <a:blip r:embed="rId3"/>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156318474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2262512" y="121196"/>
            <a:ext cx="4618980" cy="568539"/>
          </a:xfrm>
          <a:prstGeom prst="rect">
            <a:avLst/>
          </a:prstGeom>
          <a:noFill/>
        </p:spPr>
        <p:txBody>
          <a:bodyPr wrap="square" rtlCol="0">
            <a:spAutoFit/>
          </a:bodyPr>
          <a:lstStyle/>
          <a:p>
            <a:pPr algn="ctr"/>
            <a:r>
              <a:rPr lang="fi-FI" sz="4000" b="1" dirty="0">
                <a:solidFill>
                  <a:schemeClr val="bg1"/>
                </a:solidFill>
              </a:rPr>
              <a:t>MARSEILLE</a:t>
            </a:r>
          </a:p>
        </p:txBody>
      </p:sp>
      <p:sp>
        <p:nvSpPr>
          <p:cNvPr id="67" name="TextBox 66"/>
          <p:cNvSpPr txBox="1"/>
          <p:nvPr/>
        </p:nvSpPr>
        <p:spPr>
          <a:xfrm>
            <a:off x="2924817" y="689735"/>
            <a:ext cx="3294369" cy="296629"/>
          </a:xfrm>
          <a:prstGeom prst="rect">
            <a:avLst/>
          </a:prstGeom>
          <a:noFill/>
        </p:spPr>
        <p:txBody>
          <a:bodyPr wrap="square" rtlCol="0">
            <a:spAutoFit/>
          </a:bodyPr>
          <a:lstStyle/>
          <a:p>
            <a:pPr algn="ctr"/>
            <a:r>
              <a:rPr lang="fi-FI" dirty="0">
                <a:solidFill>
                  <a:schemeClr val="bg1"/>
                </a:solidFill>
              </a:rPr>
              <a:t>Maritime Safety Management</a:t>
            </a:r>
          </a:p>
        </p:txBody>
      </p:sp>
      <p:pic>
        <p:nvPicPr>
          <p:cNvPr id="60" name="Picture 4" descr="http://www.flags.net/images/largeflags/SWDN000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9180" y="1441410"/>
            <a:ext cx="864771" cy="53469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http://www.banderas-mundo.es/data/flags/ultra/e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7525" y="1438184"/>
            <a:ext cx="864771" cy="53469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8" descr="http://www.flags.net/images/largeflags/LATV000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7525" y="4058924"/>
            <a:ext cx="864771" cy="53469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0" descr="http://www.crwflags.com/fotw/images/p/pl.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89070" y="1462413"/>
            <a:ext cx="864772" cy="534696"/>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2" descr="http://www.worldatlas.com/webimage/flags/countrys/zzzflags/ltlarge.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9178" y="4058924"/>
            <a:ext cx="864771" cy="53469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4" descr="https://upload.wikimedia.org/wikipedia/commons/thumb/b/bc/Flag_of_Finland.svg/2000px-Flag_of_Finland.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218" y="1441410"/>
            <a:ext cx="864772" cy="534696"/>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8" descr="https://upload.wikimedia.org/wikipedia/en/thumb/b/ba/Flag_of_Germany.svg/1280px-Flag_of_Germany.sv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8216" y="4058924"/>
            <a:ext cx="864772" cy="534696"/>
          </a:xfrm>
          <a:prstGeom prst="rect">
            <a:avLst/>
          </a:prstGeom>
          <a:noFill/>
          <a:extLst>
            <a:ext uri="{909E8E84-426E-40DD-AFC4-6F175D3DCCD1}">
              <a14:hiddenFill xmlns:a14="http://schemas.microsoft.com/office/drawing/2010/main">
                <a:solidFill>
                  <a:srgbClr val="FFFFFF"/>
                </a:solidFill>
              </a14:hiddenFill>
            </a:ext>
          </a:extLst>
        </p:spPr>
      </p:pic>
      <p:sp>
        <p:nvSpPr>
          <p:cNvPr id="70" name="Left Brace 69"/>
          <p:cNvSpPr/>
          <p:nvPr/>
        </p:nvSpPr>
        <p:spPr>
          <a:xfrm rot="5400000">
            <a:off x="4468521" y="-3164874"/>
            <a:ext cx="206962" cy="8784975"/>
          </a:xfrm>
          <a:prstGeom prst="leftBrace">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71" name="Left Brace 70"/>
          <p:cNvSpPr/>
          <p:nvPr/>
        </p:nvSpPr>
        <p:spPr>
          <a:xfrm rot="16200000">
            <a:off x="4468519" y="305747"/>
            <a:ext cx="206962" cy="8784975"/>
          </a:xfrm>
          <a:prstGeom prst="leftBrace">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grpSp>
        <p:nvGrpSpPr>
          <p:cNvPr id="72" name="Group 71"/>
          <p:cNvGrpSpPr/>
          <p:nvPr/>
        </p:nvGrpSpPr>
        <p:grpSpPr>
          <a:xfrm>
            <a:off x="1190415" y="1396725"/>
            <a:ext cx="906382" cy="565295"/>
            <a:chOff x="1912518" y="1752587"/>
            <a:chExt cx="1059282" cy="703847"/>
          </a:xfrm>
        </p:grpSpPr>
        <p:sp>
          <p:nvSpPr>
            <p:cNvPr id="110" name="TextBox 109"/>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111" name="TextBox 110"/>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112" name="TextBox 111"/>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73" name="Group 72"/>
          <p:cNvGrpSpPr/>
          <p:nvPr/>
        </p:nvGrpSpPr>
        <p:grpSpPr>
          <a:xfrm>
            <a:off x="3340300" y="1406800"/>
            <a:ext cx="906382" cy="565295"/>
            <a:chOff x="1912518" y="1752587"/>
            <a:chExt cx="1059282" cy="703847"/>
          </a:xfrm>
        </p:grpSpPr>
        <p:sp>
          <p:nvSpPr>
            <p:cNvPr id="107" name="TextBox 106"/>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108" name="TextBox 107"/>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109" name="TextBox 108"/>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74" name="Group 73"/>
          <p:cNvGrpSpPr/>
          <p:nvPr/>
        </p:nvGrpSpPr>
        <p:grpSpPr>
          <a:xfrm>
            <a:off x="1198943" y="3997541"/>
            <a:ext cx="906382" cy="565295"/>
            <a:chOff x="1912518" y="1752587"/>
            <a:chExt cx="1059282" cy="703847"/>
          </a:xfrm>
        </p:grpSpPr>
        <p:sp>
          <p:nvSpPr>
            <p:cNvPr id="104" name="TextBox 103"/>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105" name="TextBox 104"/>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106" name="TextBox 105"/>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75" name="Group 74"/>
          <p:cNvGrpSpPr/>
          <p:nvPr/>
        </p:nvGrpSpPr>
        <p:grpSpPr>
          <a:xfrm>
            <a:off x="3315089" y="4030408"/>
            <a:ext cx="906382" cy="565295"/>
            <a:chOff x="1912518" y="1752587"/>
            <a:chExt cx="1059282" cy="703847"/>
          </a:xfrm>
        </p:grpSpPr>
        <p:sp>
          <p:nvSpPr>
            <p:cNvPr id="101" name="TextBox 100"/>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102" name="TextBox 101"/>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103" name="TextBox 102"/>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sp>
        <p:nvSpPr>
          <p:cNvPr id="76" name="Rounded Rectangle 75"/>
          <p:cNvSpPr/>
          <p:nvPr/>
        </p:nvSpPr>
        <p:spPr>
          <a:xfrm>
            <a:off x="3537677" y="2485427"/>
            <a:ext cx="2068646" cy="981767"/>
          </a:xfrm>
          <a:prstGeom prst="round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i-FI" sz="1700" dirty="0">
                <a:solidFill>
                  <a:schemeClr val="bg1"/>
                </a:solidFill>
              </a:rPr>
              <a:t>Baltic Sea</a:t>
            </a:r>
          </a:p>
          <a:p>
            <a:pPr algn="ctr"/>
            <a:r>
              <a:rPr lang="fi-FI" sz="1700" dirty="0">
                <a:solidFill>
                  <a:schemeClr val="bg1"/>
                </a:solidFill>
              </a:rPr>
              <a:t>Safety Management </a:t>
            </a:r>
          </a:p>
          <a:p>
            <a:pPr algn="ctr"/>
            <a:r>
              <a:rPr lang="fi-FI" sz="1700" dirty="0">
                <a:solidFill>
                  <a:schemeClr val="bg1"/>
                </a:solidFill>
              </a:rPr>
              <a:t>KPIs</a:t>
            </a:r>
          </a:p>
        </p:txBody>
      </p:sp>
      <p:sp>
        <p:nvSpPr>
          <p:cNvPr id="77" name="Left-Up Arrow 76"/>
          <p:cNvSpPr/>
          <p:nvPr/>
        </p:nvSpPr>
        <p:spPr>
          <a:xfrm rot="10800000">
            <a:off x="451045" y="3185465"/>
            <a:ext cx="2969404" cy="708381"/>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78" name="Left-Up Arrow 77"/>
          <p:cNvSpPr/>
          <p:nvPr/>
        </p:nvSpPr>
        <p:spPr>
          <a:xfrm rot="16200000">
            <a:off x="6866454" y="2159334"/>
            <a:ext cx="686497" cy="2945952"/>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79" name="Left-Up Arrow 78"/>
          <p:cNvSpPr/>
          <p:nvPr/>
        </p:nvSpPr>
        <p:spPr>
          <a:xfrm>
            <a:off x="5736725" y="2117620"/>
            <a:ext cx="2945954" cy="712816"/>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0" name="Left-Up Arrow 79"/>
          <p:cNvSpPr/>
          <p:nvPr/>
        </p:nvSpPr>
        <p:spPr>
          <a:xfrm rot="10800000">
            <a:off x="2460123" y="3196531"/>
            <a:ext cx="960325" cy="700066"/>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1" name="Left-Up Arrow 80"/>
          <p:cNvSpPr/>
          <p:nvPr/>
        </p:nvSpPr>
        <p:spPr>
          <a:xfrm rot="5400000">
            <a:off x="1610753" y="998835"/>
            <a:ext cx="682224" cy="3001645"/>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82" name="Left-Up Arrow 81"/>
          <p:cNvSpPr/>
          <p:nvPr/>
        </p:nvSpPr>
        <p:spPr>
          <a:xfrm rot="5400000">
            <a:off x="2618309" y="2000360"/>
            <a:ext cx="676193" cy="992566"/>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3" name="Left-Up Arrow 82"/>
          <p:cNvSpPr/>
          <p:nvPr/>
        </p:nvSpPr>
        <p:spPr>
          <a:xfrm>
            <a:off x="5750013" y="2116060"/>
            <a:ext cx="960325" cy="704449"/>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4" name="Left-Up Arrow 83"/>
          <p:cNvSpPr/>
          <p:nvPr/>
        </p:nvSpPr>
        <p:spPr>
          <a:xfrm rot="16200000">
            <a:off x="5895597" y="3137062"/>
            <a:ext cx="681566" cy="992566"/>
          </a:xfrm>
          <a:prstGeom prst="lef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grpSp>
        <p:nvGrpSpPr>
          <p:cNvPr id="85" name="Group 84"/>
          <p:cNvGrpSpPr/>
          <p:nvPr/>
        </p:nvGrpSpPr>
        <p:grpSpPr>
          <a:xfrm>
            <a:off x="5218939" y="1421043"/>
            <a:ext cx="906382" cy="565295"/>
            <a:chOff x="1912518" y="1752587"/>
            <a:chExt cx="1059282" cy="703847"/>
          </a:xfrm>
        </p:grpSpPr>
        <p:sp>
          <p:nvSpPr>
            <p:cNvPr id="98" name="TextBox 97"/>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99" name="TextBox 98"/>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100" name="TextBox 99"/>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86" name="Group 85"/>
          <p:cNvGrpSpPr/>
          <p:nvPr/>
        </p:nvGrpSpPr>
        <p:grpSpPr>
          <a:xfrm>
            <a:off x="5190474" y="4026039"/>
            <a:ext cx="906382" cy="565295"/>
            <a:chOff x="1912518" y="1752587"/>
            <a:chExt cx="1059282" cy="703847"/>
          </a:xfrm>
        </p:grpSpPr>
        <p:sp>
          <p:nvSpPr>
            <p:cNvPr id="95" name="TextBox 94"/>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96" name="TextBox 95"/>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97" name="TextBox 96"/>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87" name="Group 86"/>
          <p:cNvGrpSpPr/>
          <p:nvPr/>
        </p:nvGrpSpPr>
        <p:grpSpPr>
          <a:xfrm>
            <a:off x="7296366" y="1426853"/>
            <a:ext cx="906382" cy="565295"/>
            <a:chOff x="1912518" y="1752587"/>
            <a:chExt cx="1059282" cy="703847"/>
          </a:xfrm>
        </p:grpSpPr>
        <p:sp>
          <p:nvSpPr>
            <p:cNvPr id="92" name="TextBox 91"/>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93" name="TextBox 92"/>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94" name="TextBox 93"/>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grpSp>
        <p:nvGrpSpPr>
          <p:cNvPr id="88" name="Group 87"/>
          <p:cNvGrpSpPr/>
          <p:nvPr/>
        </p:nvGrpSpPr>
        <p:grpSpPr>
          <a:xfrm>
            <a:off x="7330540" y="3997541"/>
            <a:ext cx="906382" cy="565295"/>
            <a:chOff x="1912518" y="1752587"/>
            <a:chExt cx="1059282" cy="703847"/>
          </a:xfrm>
        </p:grpSpPr>
        <p:sp>
          <p:nvSpPr>
            <p:cNvPr id="89" name="TextBox 88"/>
            <p:cNvSpPr txBox="1"/>
            <p:nvPr/>
          </p:nvSpPr>
          <p:spPr>
            <a:xfrm>
              <a:off x="1912518" y="1752587"/>
              <a:ext cx="1059282" cy="307777"/>
            </a:xfrm>
            <a:prstGeom prst="rect">
              <a:avLst/>
            </a:prstGeom>
            <a:noFill/>
          </p:spPr>
          <p:txBody>
            <a:bodyPr wrap="square" rtlCol="0">
              <a:spAutoFit/>
            </a:bodyPr>
            <a:lstStyle/>
            <a:p>
              <a:r>
                <a:rPr lang="fi-FI" sz="1400" dirty="0">
                  <a:solidFill>
                    <a:schemeClr val="bg1"/>
                  </a:solidFill>
                </a:rPr>
                <a:t>What?</a:t>
              </a:r>
            </a:p>
          </p:txBody>
        </p:sp>
        <p:sp>
          <p:nvSpPr>
            <p:cNvPr id="90" name="TextBox 89"/>
            <p:cNvSpPr txBox="1"/>
            <p:nvPr/>
          </p:nvSpPr>
          <p:spPr>
            <a:xfrm>
              <a:off x="1924545" y="1950622"/>
              <a:ext cx="914400" cy="307777"/>
            </a:xfrm>
            <a:prstGeom prst="rect">
              <a:avLst/>
            </a:prstGeom>
            <a:noFill/>
          </p:spPr>
          <p:txBody>
            <a:bodyPr wrap="square" rtlCol="0">
              <a:spAutoFit/>
            </a:bodyPr>
            <a:lstStyle/>
            <a:p>
              <a:r>
                <a:rPr lang="fi-FI" sz="1400" dirty="0">
                  <a:solidFill>
                    <a:schemeClr val="bg1"/>
                  </a:solidFill>
                </a:rPr>
                <a:t>How?</a:t>
              </a:r>
            </a:p>
          </p:txBody>
        </p:sp>
        <p:sp>
          <p:nvSpPr>
            <p:cNvPr id="91" name="TextBox 90"/>
            <p:cNvSpPr txBox="1"/>
            <p:nvPr/>
          </p:nvSpPr>
          <p:spPr>
            <a:xfrm>
              <a:off x="1924545" y="2148657"/>
              <a:ext cx="914400" cy="307777"/>
            </a:xfrm>
            <a:prstGeom prst="rect">
              <a:avLst/>
            </a:prstGeom>
            <a:noFill/>
          </p:spPr>
          <p:txBody>
            <a:bodyPr wrap="square" rtlCol="0">
              <a:spAutoFit/>
            </a:bodyPr>
            <a:lstStyle/>
            <a:p>
              <a:r>
                <a:rPr lang="fi-FI" sz="1400" dirty="0">
                  <a:solidFill>
                    <a:schemeClr val="bg1"/>
                  </a:solidFill>
                </a:rPr>
                <a:t>Needs</a:t>
              </a:r>
            </a:p>
          </p:txBody>
        </p:sp>
      </p:grpSp>
      <p:pic>
        <p:nvPicPr>
          <p:cNvPr id="57" name="Picture 16" descr="https://upload.wikimedia.org/wikipedia/commons/thumb/9/9c/Flag_of_Denmark.svg/2000px-Flag_of_Denmark.svg.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8486" y="4005882"/>
            <a:ext cx="864772" cy="53469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5"/>
          <p:cNvPicPr>
            <a:picLocks noChangeAspect="1"/>
          </p:cNvPicPr>
          <p:nvPr/>
        </p:nvPicPr>
        <p:blipFill>
          <a:blip r:embed="rId10"/>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1194588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49188"/>
            <a:ext cx="8207375" cy="996498"/>
          </a:xfrm>
        </p:spPr>
        <p:txBody>
          <a:bodyPr/>
          <a:lstStyle/>
          <a:p>
            <a:r>
              <a:rPr lang="en-GB" dirty="0"/>
              <a:t>Consortium</a:t>
            </a:r>
            <a:br>
              <a:rPr lang="en-GB" dirty="0"/>
            </a:br>
            <a:r>
              <a:rPr lang="en-GB" sz="2800" dirty="0"/>
              <a:t>Partners (P) and Associated Partners (AP)</a:t>
            </a:r>
          </a:p>
        </p:txBody>
      </p:sp>
      <p:graphicFrame>
        <p:nvGraphicFramePr>
          <p:cNvPr id="4" name="Content Placeholder 3"/>
          <p:cNvGraphicFramePr>
            <a:graphicFrameLocks noGrp="1"/>
          </p:cNvGraphicFramePr>
          <p:nvPr>
            <p:ph sz="quarter" idx="14"/>
            <p:extLst>
              <p:ext uri="{D42A27DB-BD31-4B8C-83A1-F6EECF244321}">
                <p14:modId xmlns:p14="http://schemas.microsoft.com/office/powerpoint/2010/main" val="2627500999"/>
              </p:ext>
            </p:extLst>
          </p:nvPr>
        </p:nvGraphicFramePr>
        <p:xfrm>
          <a:off x="251520" y="931292"/>
          <a:ext cx="8640960" cy="1854200"/>
        </p:xfrm>
        <a:graphic>
          <a:graphicData uri="http://schemas.openxmlformats.org/drawingml/2006/table">
            <a:tbl>
              <a:tblPr firstRow="1" bandRow="1">
                <a:tableStyleId>{5C22544A-7EE6-4342-B048-85BDC9FD1C3A}</a:tableStyleId>
              </a:tblPr>
              <a:tblGrid>
                <a:gridCol w="4505527">
                  <a:extLst>
                    <a:ext uri="{9D8B030D-6E8A-4147-A177-3AD203B41FA5}">
                      <a16:colId xmlns:a16="http://schemas.microsoft.com/office/drawing/2014/main" val="20000"/>
                    </a:ext>
                  </a:extLst>
                </a:gridCol>
                <a:gridCol w="4135433">
                  <a:extLst>
                    <a:ext uri="{9D8B030D-6E8A-4147-A177-3AD203B41FA5}">
                      <a16:colId xmlns:a16="http://schemas.microsoft.com/office/drawing/2014/main" val="20001"/>
                    </a:ext>
                  </a:extLst>
                </a:gridCol>
              </a:tblGrid>
              <a:tr h="370840">
                <a:tc>
                  <a:txBody>
                    <a:bodyPr/>
                    <a:lstStyle/>
                    <a:p>
                      <a:r>
                        <a:rPr lang="fi-FI" dirty="0"/>
                        <a:t>FINLAND</a:t>
                      </a:r>
                      <a:endParaRPr lang="en-US" dirty="0"/>
                    </a:p>
                  </a:txBody>
                  <a:tcPr/>
                </a:tc>
                <a:tc>
                  <a:txBody>
                    <a:bodyPr/>
                    <a:lstStyle/>
                    <a:p>
                      <a:r>
                        <a:rPr lang="fi-FI" dirty="0"/>
                        <a:t>ESTONIA</a:t>
                      </a:r>
                      <a:endParaRPr lang="en-US" dirty="0"/>
                    </a:p>
                  </a:txBody>
                  <a:tcPr/>
                </a:tc>
                <a:extLst>
                  <a:ext uri="{0D108BD9-81ED-4DB2-BD59-A6C34878D82A}">
                    <a16:rowId xmlns:a16="http://schemas.microsoft.com/office/drawing/2014/main" val="10000"/>
                  </a:ext>
                </a:extLst>
              </a:tr>
              <a:tr h="370840">
                <a:tc>
                  <a:txBody>
                    <a:bodyPr/>
                    <a:lstStyle/>
                    <a:p>
                      <a:r>
                        <a:rPr lang="fi-FI" dirty="0">
                          <a:solidFill>
                            <a:srgbClr val="00B050"/>
                          </a:solidFill>
                        </a:rPr>
                        <a:t>Aalto University (P)</a:t>
                      </a:r>
                      <a:endParaRPr lang="en-US" dirty="0">
                        <a:solidFill>
                          <a:srgbClr val="00B050"/>
                        </a:solidFill>
                      </a:endParaRPr>
                    </a:p>
                  </a:txBody>
                  <a:tcPr/>
                </a:tc>
                <a:tc>
                  <a:txBody>
                    <a:bodyPr/>
                    <a:lstStyle/>
                    <a:p>
                      <a:r>
                        <a:rPr lang="fi-FI" dirty="0">
                          <a:solidFill>
                            <a:srgbClr val="00B050"/>
                          </a:solidFill>
                        </a:rPr>
                        <a:t>University of Tartu (P)</a:t>
                      </a:r>
                      <a:endParaRPr lang="en-US" dirty="0">
                        <a:solidFill>
                          <a:srgbClr val="00B050"/>
                        </a:solidFill>
                      </a:endParaRPr>
                    </a:p>
                  </a:txBody>
                  <a:tcPr/>
                </a:tc>
                <a:extLst>
                  <a:ext uri="{0D108BD9-81ED-4DB2-BD59-A6C34878D82A}">
                    <a16:rowId xmlns:a16="http://schemas.microsoft.com/office/drawing/2014/main" val="10001"/>
                  </a:ext>
                </a:extLst>
              </a:tr>
              <a:tr h="370840">
                <a:tc>
                  <a:txBody>
                    <a:bodyPr/>
                    <a:lstStyle/>
                    <a:p>
                      <a:r>
                        <a:rPr lang="fi-FI" dirty="0">
                          <a:solidFill>
                            <a:srgbClr val="00B050"/>
                          </a:solidFill>
                        </a:rPr>
                        <a:t>Finnish</a:t>
                      </a:r>
                      <a:r>
                        <a:rPr lang="fi-FI" baseline="0" dirty="0">
                          <a:solidFill>
                            <a:srgbClr val="00B050"/>
                          </a:solidFill>
                        </a:rPr>
                        <a:t> Transport Safety Agency (P)</a:t>
                      </a:r>
                      <a:endParaRPr lang="en-US" dirty="0">
                        <a:solidFill>
                          <a:srgbClr val="00B050"/>
                        </a:solidFill>
                      </a:endParaRPr>
                    </a:p>
                  </a:txBody>
                  <a:tcPr/>
                </a:tc>
                <a:tc>
                  <a:txBody>
                    <a:bodyPr/>
                    <a:lstStyle/>
                    <a:p>
                      <a:r>
                        <a:rPr lang="fi-FI" dirty="0">
                          <a:solidFill>
                            <a:srgbClr val="3366FF"/>
                          </a:solidFill>
                        </a:rPr>
                        <a:t>Estonian Maritime Administration (AP)</a:t>
                      </a:r>
                      <a:endParaRPr lang="en-US" dirty="0">
                        <a:solidFill>
                          <a:srgbClr val="3366FF"/>
                        </a:solidFill>
                      </a:endParaRPr>
                    </a:p>
                  </a:txBody>
                  <a:tcPr/>
                </a:tc>
                <a:extLst>
                  <a:ext uri="{0D108BD9-81ED-4DB2-BD59-A6C34878D82A}">
                    <a16:rowId xmlns:a16="http://schemas.microsoft.com/office/drawing/2014/main" val="10002"/>
                  </a:ext>
                </a:extLst>
              </a:tr>
              <a:tr h="370840">
                <a:tc>
                  <a:txBody>
                    <a:bodyPr/>
                    <a:lstStyle/>
                    <a:p>
                      <a:r>
                        <a:rPr lang="fi-FI" dirty="0">
                          <a:solidFill>
                            <a:srgbClr val="00B050"/>
                          </a:solidFill>
                        </a:rPr>
                        <a:t>Turku Uni: Centre</a:t>
                      </a:r>
                      <a:r>
                        <a:rPr lang="fi-FI" baseline="0" dirty="0">
                          <a:solidFill>
                            <a:srgbClr val="00B050"/>
                          </a:solidFill>
                        </a:rPr>
                        <a:t> of Maritime Studies (P)</a:t>
                      </a:r>
                      <a:endParaRPr lang="en-US" dirty="0">
                        <a:solidFill>
                          <a:srgbClr val="00B050"/>
                        </a:solidFill>
                      </a:endParaRPr>
                    </a:p>
                  </a:txBody>
                  <a:tcPr/>
                </a:tc>
                <a:tc>
                  <a:txBody>
                    <a:bodyPr/>
                    <a:lstStyle/>
                    <a:p>
                      <a:endParaRPr lang="en-US" dirty="0"/>
                    </a:p>
                  </a:txBody>
                  <a:tcPr/>
                </a:tc>
                <a:extLst>
                  <a:ext uri="{0D108BD9-81ED-4DB2-BD59-A6C34878D82A}">
                    <a16:rowId xmlns:a16="http://schemas.microsoft.com/office/drawing/2014/main" val="10003"/>
                  </a:ext>
                </a:extLst>
              </a:tr>
              <a:tr h="370840">
                <a:tc>
                  <a:txBody>
                    <a:bodyPr/>
                    <a:lstStyle/>
                    <a:p>
                      <a:r>
                        <a:rPr lang="fi-FI" dirty="0">
                          <a:solidFill>
                            <a:srgbClr val="00B050"/>
                          </a:solidFill>
                        </a:rPr>
                        <a:t>Kotka Maritime Research Centre (P)</a:t>
                      </a:r>
                      <a:endParaRPr lang="en-US" dirty="0">
                        <a:solidFill>
                          <a:srgbClr val="00B050"/>
                        </a:solidFill>
                      </a:endParaRPr>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
        <p:nvSpPr>
          <p:cNvPr id="3" name="Date Placeholder 2"/>
          <p:cNvSpPr>
            <a:spLocks noGrp="1"/>
          </p:cNvSpPr>
          <p:nvPr>
            <p:ph type="dt" sz="half"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16</a:t>
            </a:fld>
            <a:endParaRPr lang="fi-FI" dirty="0"/>
          </a:p>
        </p:txBody>
      </p:sp>
      <p:graphicFrame>
        <p:nvGraphicFramePr>
          <p:cNvPr id="7" name="Content Placeholder 3"/>
          <p:cNvGraphicFramePr>
            <a:graphicFrameLocks/>
          </p:cNvGraphicFramePr>
          <p:nvPr>
            <p:extLst>
              <p:ext uri="{D42A27DB-BD31-4B8C-83A1-F6EECF244321}">
                <p14:modId xmlns:p14="http://schemas.microsoft.com/office/powerpoint/2010/main" val="2738327182"/>
              </p:ext>
            </p:extLst>
          </p:nvPr>
        </p:nvGraphicFramePr>
        <p:xfrm>
          <a:off x="251520" y="2857500"/>
          <a:ext cx="8640960" cy="1112520"/>
        </p:xfrm>
        <a:graphic>
          <a:graphicData uri="http://schemas.openxmlformats.org/drawingml/2006/table">
            <a:tbl>
              <a:tblPr firstRow="1" bandRow="1">
                <a:tableStyleId>{5C22544A-7EE6-4342-B048-85BDC9FD1C3A}</a:tableStyleId>
              </a:tblPr>
              <a:tblGrid>
                <a:gridCol w="4505527">
                  <a:extLst>
                    <a:ext uri="{9D8B030D-6E8A-4147-A177-3AD203B41FA5}">
                      <a16:colId xmlns:a16="http://schemas.microsoft.com/office/drawing/2014/main" val="20000"/>
                    </a:ext>
                  </a:extLst>
                </a:gridCol>
                <a:gridCol w="4135433">
                  <a:extLst>
                    <a:ext uri="{9D8B030D-6E8A-4147-A177-3AD203B41FA5}">
                      <a16:colId xmlns:a16="http://schemas.microsoft.com/office/drawing/2014/main" val="20001"/>
                    </a:ext>
                  </a:extLst>
                </a:gridCol>
              </a:tblGrid>
              <a:tr h="370840">
                <a:tc>
                  <a:txBody>
                    <a:bodyPr/>
                    <a:lstStyle/>
                    <a:p>
                      <a:r>
                        <a:rPr lang="fi-FI" dirty="0"/>
                        <a:t>SWEDEN</a:t>
                      </a:r>
                      <a:endParaRPr lang="en-US" dirty="0"/>
                    </a:p>
                  </a:txBody>
                  <a:tcPr/>
                </a:tc>
                <a:tc>
                  <a:txBody>
                    <a:bodyPr/>
                    <a:lstStyle/>
                    <a:p>
                      <a:r>
                        <a:rPr lang="fi-FI" dirty="0"/>
                        <a:t>POLAND</a:t>
                      </a:r>
                      <a:endParaRPr lang="en-US" dirty="0"/>
                    </a:p>
                  </a:txBody>
                  <a:tcPr/>
                </a:tc>
                <a:extLst>
                  <a:ext uri="{0D108BD9-81ED-4DB2-BD59-A6C34878D82A}">
                    <a16:rowId xmlns:a16="http://schemas.microsoft.com/office/drawing/2014/main" val="10000"/>
                  </a:ext>
                </a:extLst>
              </a:tr>
              <a:tr h="370840">
                <a:tc>
                  <a:txBody>
                    <a:bodyPr/>
                    <a:lstStyle/>
                    <a:p>
                      <a:r>
                        <a:rPr lang="fi-FI" dirty="0">
                          <a:solidFill>
                            <a:srgbClr val="00B050"/>
                          </a:solidFill>
                        </a:rPr>
                        <a:t>World Maritime University (P)</a:t>
                      </a:r>
                      <a:endParaRPr lang="en-US" dirty="0">
                        <a:solidFill>
                          <a:srgbClr val="00B050"/>
                        </a:solidFill>
                      </a:endParaRPr>
                    </a:p>
                  </a:txBody>
                  <a:tcPr/>
                </a:tc>
                <a:tc>
                  <a:txBody>
                    <a:bodyPr/>
                    <a:lstStyle/>
                    <a:p>
                      <a:r>
                        <a:rPr lang="fi-FI" dirty="0">
                          <a:solidFill>
                            <a:srgbClr val="00B050"/>
                          </a:solidFill>
                        </a:rPr>
                        <a:t>Gdynia Maritime University (P)</a:t>
                      </a:r>
                      <a:endParaRPr lang="en-US" dirty="0">
                        <a:solidFill>
                          <a:srgbClr val="00B050"/>
                        </a:solidFill>
                      </a:endParaRPr>
                    </a:p>
                  </a:txBody>
                  <a:tcPr/>
                </a:tc>
                <a:extLst>
                  <a:ext uri="{0D108BD9-81ED-4DB2-BD59-A6C34878D82A}">
                    <a16:rowId xmlns:a16="http://schemas.microsoft.com/office/drawing/2014/main" val="10001"/>
                  </a:ext>
                </a:extLst>
              </a:tr>
              <a:tr h="370840">
                <a:tc>
                  <a:txBody>
                    <a:bodyPr/>
                    <a:lstStyle/>
                    <a:p>
                      <a:r>
                        <a:rPr lang="fi-FI" dirty="0">
                          <a:solidFill>
                            <a:srgbClr val="FFC000"/>
                          </a:solidFill>
                        </a:rPr>
                        <a:t>Swedish Transport Agency(?)</a:t>
                      </a:r>
                      <a:endParaRPr lang="en-US" dirty="0">
                        <a:solidFill>
                          <a:srgbClr val="FFC000"/>
                        </a:solidFill>
                      </a:endParaRPr>
                    </a:p>
                  </a:txBody>
                  <a:tcPr/>
                </a:tc>
                <a:tc>
                  <a:txBody>
                    <a:bodyPr/>
                    <a:lstStyle/>
                    <a:p>
                      <a:r>
                        <a:rPr lang="fi-FI" dirty="0">
                          <a:solidFill>
                            <a:srgbClr val="FFC000"/>
                          </a:solidFill>
                        </a:rPr>
                        <a:t>Gdynia Maritime</a:t>
                      </a:r>
                      <a:r>
                        <a:rPr lang="fi-FI" baseline="0" dirty="0">
                          <a:solidFill>
                            <a:srgbClr val="FFC000"/>
                          </a:solidFill>
                        </a:rPr>
                        <a:t> Office (AP)</a:t>
                      </a:r>
                      <a:endParaRPr lang="en-US" dirty="0">
                        <a:solidFill>
                          <a:srgbClr val="FFC000"/>
                        </a:solidFill>
                      </a:endParaRPr>
                    </a:p>
                  </a:txBody>
                  <a:tcPr/>
                </a:tc>
                <a:extLst>
                  <a:ext uri="{0D108BD9-81ED-4DB2-BD59-A6C34878D82A}">
                    <a16:rowId xmlns:a16="http://schemas.microsoft.com/office/drawing/2014/main" val="10002"/>
                  </a:ext>
                </a:extLst>
              </a:tr>
            </a:tbl>
          </a:graphicData>
        </a:graphic>
      </p:graphicFrame>
      <p:graphicFrame>
        <p:nvGraphicFramePr>
          <p:cNvPr id="10" name="Content Placeholder 3"/>
          <p:cNvGraphicFramePr>
            <a:graphicFrameLocks/>
          </p:cNvGraphicFramePr>
          <p:nvPr>
            <p:extLst>
              <p:ext uri="{D42A27DB-BD31-4B8C-83A1-F6EECF244321}">
                <p14:modId xmlns:p14="http://schemas.microsoft.com/office/powerpoint/2010/main" val="4193132964"/>
              </p:ext>
            </p:extLst>
          </p:nvPr>
        </p:nvGraphicFramePr>
        <p:xfrm>
          <a:off x="2483768" y="4074596"/>
          <a:ext cx="4536504" cy="741680"/>
        </p:xfrm>
        <a:graphic>
          <a:graphicData uri="http://schemas.openxmlformats.org/drawingml/2006/table">
            <a:tbl>
              <a:tblPr firstRow="1" bandRow="1">
                <a:tableStyleId>{5C22544A-7EE6-4342-B048-85BDC9FD1C3A}</a:tableStyleId>
              </a:tblPr>
              <a:tblGrid>
                <a:gridCol w="4536504">
                  <a:extLst>
                    <a:ext uri="{9D8B030D-6E8A-4147-A177-3AD203B41FA5}">
                      <a16:colId xmlns:a16="http://schemas.microsoft.com/office/drawing/2014/main" val="20000"/>
                    </a:ext>
                  </a:extLst>
                </a:gridCol>
              </a:tblGrid>
              <a:tr h="370840">
                <a:tc>
                  <a:txBody>
                    <a:bodyPr/>
                    <a:lstStyle/>
                    <a:p>
                      <a:pPr algn="ctr"/>
                      <a:r>
                        <a:rPr lang="fi-FI" dirty="0"/>
                        <a:t>BSR representation</a:t>
                      </a:r>
                      <a:endParaRPr lang="en-US" dirty="0"/>
                    </a:p>
                  </a:txBody>
                  <a:tcPr/>
                </a:tc>
                <a:extLst>
                  <a:ext uri="{0D108BD9-81ED-4DB2-BD59-A6C34878D82A}">
                    <a16:rowId xmlns:a16="http://schemas.microsoft.com/office/drawing/2014/main" val="10000"/>
                  </a:ext>
                </a:extLst>
              </a:tr>
              <a:tr h="370840">
                <a:tc>
                  <a:txBody>
                    <a:bodyPr/>
                    <a:lstStyle/>
                    <a:p>
                      <a:pPr algn="ctr"/>
                      <a:r>
                        <a:rPr lang="en-US" dirty="0">
                          <a:solidFill>
                            <a:srgbClr val="00B050"/>
                          </a:solidFill>
                        </a:rPr>
                        <a:t>HELCOM (P)</a:t>
                      </a:r>
                    </a:p>
                  </a:txBody>
                  <a:tcPr/>
                </a:tc>
                <a:extLst>
                  <a:ext uri="{0D108BD9-81ED-4DB2-BD59-A6C34878D82A}">
                    <a16:rowId xmlns:a16="http://schemas.microsoft.com/office/drawing/2014/main" val="10001"/>
                  </a:ext>
                </a:extLst>
              </a:tr>
            </a:tbl>
          </a:graphicData>
        </a:graphic>
      </p:graphicFrame>
      <p:pic>
        <p:nvPicPr>
          <p:cNvPr id="11" name="Picture 10"/>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26756195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Consortium</a:t>
            </a:r>
            <a:br>
              <a:rPr lang="en-GB" dirty="0"/>
            </a:br>
            <a:r>
              <a:rPr lang="en-GB" sz="2800" dirty="0"/>
              <a:t>Other partners and associate partners</a:t>
            </a:r>
            <a:br>
              <a:rPr lang="en-GB" dirty="0"/>
            </a:br>
            <a:endParaRPr lang="en-GB" sz="2800" dirty="0"/>
          </a:p>
        </p:txBody>
      </p:sp>
      <p:sp>
        <p:nvSpPr>
          <p:cNvPr id="40964" name="Text Placeholder 2"/>
          <p:cNvSpPr>
            <a:spLocks noGrp="1"/>
          </p:cNvSpPr>
          <p:nvPr>
            <p:ph sz="quarter" idx="14"/>
          </p:nvPr>
        </p:nvSpPr>
        <p:spPr>
          <a:xfrm>
            <a:off x="395536" y="1261611"/>
            <a:ext cx="8280152" cy="3336083"/>
          </a:xfrm>
        </p:spPr>
        <p:txBody>
          <a:bodyPr/>
          <a:lstStyle/>
          <a:p>
            <a:pPr marL="342900" indent="-342900" algn="just">
              <a:buFont typeface="Arial" panose="020B0604020202020204" pitchFamily="34" charset="0"/>
              <a:buChar char="•"/>
            </a:pPr>
            <a:r>
              <a:rPr lang="fi-FI" sz="2400" dirty="0"/>
              <a:t>Other Baltic Maritime Authorities: DMA (AP?), LMSA (AP?), LAT (?)</a:t>
            </a:r>
          </a:p>
          <a:p>
            <a:pPr marL="285750" indent="-285750" algn="just">
              <a:buFont typeface="Arial" panose="020B0604020202020204" pitchFamily="34" charset="0"/>
              <a:buChar char="•"/>
            </a:pPr>
            <a:r>
              <a:rPr lang="fi-FI" sz="2400" dirty="0"/>
              <a:t>For each country where maritime administration is participating as many stakeholders in the safety control structure as possible supporters. Example of Finland: </a:t>
            </a:r>
          </a:p>
          <a:p>
            <a:pPr algn="just"/>
            <a:r>
              <a:rPr lang="fi-FI" sz="2400" dirty="0"/>
              <a:t>		- Finnpilot (AP);* </a:t>
            </a:r>
            <a:r>
              <a:rPr lang="fi-FI" sz="1200" dirty="0"/>
              <a:t>DanPilot</a:t>
            </a:r>
          </a:p>
          <a:p>
            <a:pPr algn="just"/>
            <a:r>
              <a:rPr lang="fi-FI" sz="2400" dirty="0"/>
              <a:t>		- BORE Ltd. (AP); FINNLINES (AP);*</a:t>
            </a:r>
            <a:r>
              <a:rPr lang="fi-FI" sz="1000" dirty="0"/>
              <a:t>SWE</a:t>
            </a:r>
            <a:endParaRPr lang="fi-FI" sz="2400" dirty="0"/>
          </a:p>
          <a:p>
            <a:pPr algn="just"/>
            <a:r>
              <a:rPr lang="fi-FI" sz="2400" dirty="0"/>
              <a:t>		- VTS</a:t>
            </a:r>
          </a:p>
          <a:p>
            <a:pPr algn="just"/>
            <a:endParaRPr lang="fi-FI" sz="2400" dirty="0"/>
          </a:p>
          <a:p>
            <a:pPr marL="285750" indent="-285750" algn="just">
              <a:buFont typeface="Arial" panose="020B0604020202020204" pitchFamily="34" charset="0"/>
              <a:buChar char="•"/>
            </a:pPr>
            <a:endParaRPr lang="fi-FI" sz="2400" dirty="0"/>
          </a:p>
          <a:p>
            <a:pPr algn="just"/>
            <a:endParaRPr lang="fi-FI" sz="2000" dirty="0"/>
          </a:p>
        </p:txBody>
      </p:sp>
      <p:sp>
        <p:nvSpPr>
          <p:cNvPr id="3" name="Date Placeholder 2"/>
          <p:cNvSpPr>
            <a:spLocks noGrp="1"/>
          </p:cNvSpPr>
          <p:nvPr>
            <p:ph type="dt" sz="half"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17</a:t>
            </a:fld>
            <a:endParaRPr lang="fi-FI" dirty="0"/>
          </a:p>
        </p:txBody>
      </p:sp>
      <p:pic>
        <p:nvPicPr>
          <p:cNvPr id="8" name="Picture 7"/>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421304100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Project application:</a:t>
            </a:r>
            <a:br>
              <a:rPr lang="en-GB" dirty="0"/>
            </a:br>
            <a:r>
              <a:rPr lang="en-GB" sz="2800" dirty="0"/>
              <a:t>practical issues</a:t>
            </a:r>
          </a:p>
        </p:txBody>
      </p:sp>
      <p:sp>
        <p:nvSpPr>
          <p:cNvPr id="40964" name="Text Placeholder 2"/>
          <p:cNvSpPr>
            <a:spLocks noGrp="1"/>
          </p:cNvSpPr>
          <p:nvPr>
            <p:ph sz="quarter" idx="14"/>
          </p:nvPr>
        </p:nvSpPr>
        <p:spPr/>
        <p:txBody>
          <a:bodyPr/>
          <a:lstStyle/>
          <a:p>
            <a:pPr marL="285750" indent="-285750">
              <a:buFont typeface="Arial" panose="020B0604020202020204" pitchFamily="34" charset="0"/>
              <a:buChar char="•"/>
            </a:pPr>
            <a:r>
              <a:rPr lang="fi-FI" sz="2400" dirty="0"/>
              <a:t>Application to INTERREG BSR</a:t>
            </a:r>
            <a:br>
              <a:rPr lang="fi-FI" sz="2400" dirty="0"/>
            </a:br>
            <a:r>
              <a:rPr lang="fi-FI" sz="2400" dirty="0"/>
              <a:t>Sustainable Transport, Programme Objective ”Maritime Safety”</a:t>
            </a:r>
          </a:p>
          <a:p>
            <a:endParaRPr lang="fi-FI" sz="2400" dirty="0"/>
          </a:p>
          <a:p>
            <a:pPr marL="285750" indent="-285750">
              <a:buFont typeface="Arial" panose="020B0604020202020204" pitchFamily="34" charset="0"/>
              <a:buChar char="•"/>
            </a:pPr>
            <a:r>
              <a:rPr lang="fi-FI" sz="2400" dirty="0"/>
              <a:t>3-year </a:t>
            </a:r>
            <a:r>
              <a:rPr lang="fi-FI" sz="2400" dirty="0" err="1"/>
              <a:t>project</a:t>
            </a:r>
            <a:r>
              <a:rPr lang="fi-FI" sz="2400" dirty="0"/>
              <a:t>, 2-stage </a:t>
            </a:r>
            <a:r>
              <a:rPr lang="fi-FI" sz="2400" dirty="0" err="1"/>
              <a:t>application</a:t>
            </a:r>
            <a:r>
              <a:rPr lang="fi-FI" sz="2400" dirty="0"/>
              <a:t> </a:t>
            </a:r>
            <a:r>
              <a:rPr lang="fi-FI" sz="2400" dirty="0" err="1"/>
              <a:t>process</a:t>
            </a:r>
            <a:r>
              <a:rPr lang="fi-FI" sz="2400" dirty="0"/>
              <a:t>:</a:t>
            </a:r>
          </a:p>
          <a:p>
            <a:pPr marL="523350" lvl="1" indent="-285750">
              <a:buFont typeface="Arial" panose="020B0604020202020204" pitchFamily="34" charset="0"/>
              <a:buChar char="•"/>
            </a:pPr>
            <a:r>
              <a:rPr lang="fi-FI" sz="2400" dirty="0" err="1">
                <a:latin typeface="+mn-lt"/>
              </a:rPr>
              <a:t>Submission</a:t>
            </a:r>
            <a:r>
              <a:rPr lang="fi-FI" sz="2400" dirty="0">
                <a:latin typeface="+mn-lt"/>
              </a:rPr>
              <a:t> of 1st </a:t>
            </a:r>
            <a:r>
              <a:rPr lang="fi-FI" sz="2400" dirty="0" err="1">
                <a:latin typeface="+mn-lt"/>
              </a:rPr>
              <a:t>stage</a:t>
            </a:r>
            <a:r>
              <a:rPr lang="fi-FI" sz="2400" dirty="0">
                <a:latin typeface="+mn-lt"/>
              </a:rPr>
              <a:t> </a:t>
            </a:r>
            <a:r>
              <a:rPr lang="fi-FI" sz="2400" dirty="0" err="1">
                <a:latin typeface="+mn-lt"/>
              </a:rPr>
              <a:t>concept</a:t>
            </a:r>
            <a:r>
              <a:rPr lang="fi-FI" sz="2400" dirty="0">
                <a:latin typeface="+mn-lt"/>
              </a:rPr>
              <a:t> </a:t>
            </a:r>
            <a:r>
              <a:rPr lang="fi-FI" sz="2400" dirty="0" err="1">
                <a:latin typeface="+mn-lt"/>
              </a:rPr>
              <a:t>note</a:t>
            </a:r>
            <a:r>
              <a:rPr lang="fi-FI" sz="2400" dirty="0">
                <a:latin typeface="+mn-lt"/>
              </a:rPr>
              <a:t> </a:t>
            </a:r>
            <a:r>
              <a:rPr lang="fi-FI" sz="2400" dirty="0" err="1">
                <a:latin typeface="+mn-lt"/>
              </a:rPr>
              <a:t>by</a:t>
            </a:r>
            <a:r>
              <a:rPr lang="fi-FI" sz="2400" dirty="0">
                <a:latin typeface="+mn-lt"/>
              </a:rPr>
              <a:t> 01.06.2016</a:t>
            </a:r>
          </a:p>
          <a:p>
            <a:pPr marL="523350" lvl="1" indent="-285750">
              <a:buFont typeface="Arial" panose="020B0604020202020204" pitchFamily="34" charset="0"/>
              <a:buChar char="•"/>
            </a:pPr>
            <a:r>
              <a:rPr lang="fi-FI" sz="2400" dirty="0">
                <a:latin typeface="+mn-lt"/>
              </a:rPr>
              <a:t>Submission of 2nd stage application during 01.2017</a:t>
            </a:r>
          </a:p>
        </p:txBody>
      </p:sp>
      <p:sp>
        <p:nvSpPr>
          <p:cNvPr id="3" name="Date Placeholder 2"/>
          <p:cNvSpPr>
            <a:spLocks noGrp="1"/>
          </p:cNvSpPr>
          <p:nvPr>
            <p:ph type="dt" sz="half"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18</a:t>
            </a:fld>
            <a:endParaRPr lang="fi-FI" dirty="0"/>
          </a:p>
        </p:txBody>
      </p:sp>
      <p:pic>
        <p:nvPicPr>
          <p:cNvPr id="8" name="Picture 7"/>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58312683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Project planning:</a:t>
            </a:r>
            <a:br>
              <a:rPr lang="en-GB" dirty="0"/>
            </a:br>
            <a:r>
              <a:rPr lang="en-GB" sz="2800" dirty="0"/>
              <a:t>contact and more information</a:t>
            </a:r>
            <a:br>
              <a:rPr lang="en-GB" dirty="0"/>
            </a:br>
            <a:endParaRPr lang="en-GB" sz="2800" dirty="0"/>
          </a:p>
        </p:txBody>
      </p:sp>
      <p:sp>
        <p:nvSpPr>
          <p:cNvPr id="40964" name="Text Placeholder 2"/>
          <p:cNvSpPr>
            <a:spLocks noGrp="1"/>
          </p:cNvSpPr>
          <p:nvPr>
            <p:ph sz="quarter" idx="14"/>
          </p:nvPr>
        </p:nvSpPr>
        <p:spPr>
          <a:xfrm>
            <a:off x="468314" y="1261611"/>
            <a:ext cx="8207374" cy="731793"/>
          </a:xfrm>
        </p:spPr>
        <p:txBody>
          <a:bodyPr/>
          <a:lstStyle/>
          <a:p>
            <a:pPr marL="285750" indent="-285750">
              <a:buFont typeface="Arial" panose="020B0604020202020204" pitchFamily="34" charset="0"/>
              <a:buChar char="•"/>
            </a:pPr>
            <a:r>
              <a:rPr lang="fi-FI" sz="2000" dirty="0"/>
              <a:t>Aalto </a:t>
            </a:r>
            <a:r>
              <a:rPr lang="fi-FI" sz="2000" dirty="0" err="1"/>
              <a:t>University</a:t>
            </a:r>
            <a:r>
              <a:rPr lang="fi-FI" sz="2000" dirty="0"/>
              <a:t> is </a:t>
            </a:r>
            <a:r>
              <a:rPr lang="fi-FI" sz="2000" dirty="0" err="1"/>
              <a:t>lead</a:t>
            </a:r>
            <a:r>
              <a:rPr lang="fi-FI" sz="2000" dirty="0"/>
              <a:t> </a:t>
            </a:r>
            <a:r>
              <a:rPr lang="fi-FI" sz="2000" dirty="0" err="1"/>
              <a:t>partner</a:t>
            </a:r>
            <a:r>
              <a:rPr lang="fi-FI" sz="2000" dirty="0"/>
              <a:t>, in </a:t>
            </a:r>
            <a:r>
              <a:rPr lang="fi-FI" sz="2000" dirty="0" err="1"/>
              <a:t>close</a:t>
            </a:r>
            <a:r>
              <a:rPr lang="fi-FI" sz="2000" dirty="0"/>
              <a:t> </a:t>
            </a:r>
            <a:r>
              <a:rPr lang="fi-FI" sz="2000" dirty="0" err="1"/>
              <a:t>co-operation</a:t>
            </a:r>
            <a:r>
              <a:rPr lang="fi-FI" sz="2000" dirty="0"/>
              <a:t> </a:t>
            </a:r>
            <a:r>
              <a:rPr lang="fi-FI" sz="2000" dirty="0" err="1"/>
              <a:t>with</a:t>
            </a:r>
            <a:r>
              <a:rPr lang="fi-FI" sz="2000" dirty="0"/>
              <a:t> </a:t>
            </a:r>
            <a:r>
              <a:rPr lang="fi-FI" sz="2000" dirty="0" err="1"/>
              <a:t>TraFi</a:t>
            </a:r>
            <a:endParaRPr lang="fi-FI" sz="2000" dirty="0"/>
          </a:p>
          <a:p>
            <a:pPr marL="285750" indent="-285750">
              <a:buFont typeface="Arial" panose="020B0604020202020204" pitchFamily="34" charset="0"/>
              <a:buChar char="•"/>
            </a:pPr>
            <a:r>
              <a:rPr lang="fi-FI" sz="2000" dirty="0"/>
              <a:t>Application staff:</a:t>
            </a:r>
          </a:p>
          <a:p>
            <a:r>
              <a:rPr lang="fi-FI" sz="2000" dirty="0"/>
              <a:t>	</a:t>
            </a:r>
            <a:endParaRPr lang="fi-FI" sz="1800" dirty="0">
              <a:latin typeface="+mn-lt"/>
            </a:endParaRPr>
          </a:p>
        </p:txBody>
      </p:sp>
      <p:sp>
        <p:nvSpPr>
          <p:cNvPr id="3" name="Date Placeholder 2"/>
          <p:cNvSpPr>
            <a:spLocks noGrp="1"/>
          </p:cNvSpPr>
          <p:nvPr>
            <p:ph type="dt" sz="half"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19</a:t>
            </a:fld>
            <a:endParaRPr lang="fi-FI" dirty="0"/>
          </a:p>
        </p:txBody>
      </p:sp>
      <p:sp>
        <p:nvSpPr>
          <p:cNvPr id="4" name="TextBox 3"/>
          <p:cNvSpPr txBox="1"/>
          <p:nvPr/>
        </p:nvSpPr>
        <p:spPr>
          <a:xfrm>
            <a:off x="899592" y="2137420"/>
            <a:ext cx="3815654" cy="2585323"/>
          </a:xfrm>
          <a:prstGeom prst="rect">
            <a:avLst/>
          </a:prstGeom>
          <a:noFill/>
        </p:spPr>
        <p:txBody>
          <a:bodyPr wrap="square" lIns="0" tIns="0" rIns="0" bIns="0" rtlCol="0">
            <a:spAutoFit/>
          </a:bodyPr>
          <a:lstStyle/>
          <a:p>
            <a:pPr algn="ctr"/>
            <a:r>
              <a:rPr lang="fi-FI" sz="2000" b="1" dirty="0"/>
              <a:t>Aalto University</a:t>
            </a:r>
          </a:p>
          <a:p>
            <a:r>
              <a:rPr lang="fi-FI" sz="2000" b="1" dirty="0"/>
              <a:t>	</a:t>
            </a:r>
            <a:r>
              <a:rPr lang="fi-FI" sz="2000" dirty="0"/>
              <a:t>		</a:t>
            </a:r>
          </a:p>
          <a:p>
            <a:pPr marL="285750" indent="-285750">
              <a:buFont typeface="Arial" panose="020B0604020202020204" pitchFamily="34" charset="0"/>
              <a:buChar char="•"/>
            </a:pPr>
            <a:r>
              <a:rPr lang="fi-FI" dirty="0"/>
              <a:t>Floris Goerlandt			</a:t>
            </a:r>
            <a:br>
              <a:rPr lang="fi-FI" dirty="0"/>
            </a:br>
            <a:r>
              <a:rPr lang="fi-FI" dirty="0">
                <a:hlinkClick r:id="rId3"/>
              </a:rPr>
              <a:t>floris.goerlandt@aalto.fi</a:t>
            </a:r>
            <a:endParaRPr lang="fi-FI" dirty="0"/>
          </a:p>
          <a:p>
            <a:pPr marL="285750" indent="-285750">
              <a:buFont typeface="Arial" panose="020B0604020202020204" pitchFamily="34" charset="0"/>
              <a:buChar char="•"/>
            </a:pPr>
            <a:r>
              <a:rPr lang="fi-FI" dirty="0"/>
              <a:t>Osiris Valdez Banda</a:t>
            </a:r>
            <a:br>
              <a:rPr lang="fi-FI" dirty="0"/>
            </a:br>
            <a:r>
              <a:rPr lang="fi-FI" dirty="0">
                <a:hlinkClick r:id="rId4"/>
              </a:rPr>
              <a:t>osiris.valdez.banda@aalto.fi</a:t>
            </a:r>
            <a:endParaRPr lang="fi-FI" dirty="0"/>
          </a:p>
          <a:p>
            <a:pPr marL="285750" indent="-285750">
              <a:buFont typeface="Arial" panose="020B0604020202020204" pitchFamily="34" charset="0"/>
              <a:buChar char="•"/>
            </a:pPr>
            <a:r>
              <a:rPr lang="fi-FI" dirty="0"/>
              <a:t>Prof. Pentti Kujala</a:t>
            </a:r>
            <a:br>
              <a:rPr lang="fi-FI" dirty="0"/>
            </a:br>
            <a:r>
              <a:rPr lang="fi-FI" dirty="0">
                <a:hlinkClick r:id="rId5"/>
              </a:rPr>
              <a:t>pentti.kujala@aalto.fi</a:t>
            </a:r>
            <a:r>
              <a:rPr lang="fi-FI" dirty="0"/>
              <a:t> </a:t>
            </a:r>
          </a:p>
          <a:p>
            <a:endParaRPr lang="fi-FI" sz="2000" b="1" dirty="0"/>
          </a:p>
        </p:txBody>
      </p:sp>
      <p:sp>
        <p:nvSpPr>
          <p:cNvPr id="8" name="TextBox 7"/>
          <p:cNvSpPr txBox="1"/>
          <p:nvPr/>
        </p:nvSpPr>
        <p:spPr>
          <a:xfrm>
            <a:off x="5033031" y="2131512"/>
            <a:ext cx="3815654" cy="2308324"/>
          </a:xfrm>
          <a:prstGeom prst="rect">
            <a:avLst/>
          </a:prstGeom>
          <a:noFill/>
        </p:spPr>
        <p:txBody>
          <a:bodyPr wrap="square" lIns="0" tIns="0" rIns="0" bIns="0" rtlCol="0">
            <a:spAutoFit/>
          </a:bodyPr>
          <a:lstStyle/>
          <a:p>
            <a:pPr algn="ctr"/>
            <a:r>
              <a:rPr lang="fi-FI" sz="2000" b="1" dirty="0"/>
              <a:t>Trafi</a:t>
            </a:r>
          </a:p>
          <a:p>
            <a:r>
              <a:rPr lang="fi-FI" sz="2000" b="1" dirty="0"/>
              <a:t>	</a:t>
            </a:r>
            <a:r>
              <a:rPr lang="fi-FI" sz="2000" dirty="0"/>
              <a:t>		</a:t>
            </a:r>
          </a:p>
          <a:p>
            <a:pPr marL="285750" indent="-285750">
              <a:buFont typeface="Arial" panose="020B0604020202020204" pitchFamily="34" charset="0"/>
              <a:buChar char="•"/>
            </a:pPr>
            <a:r>
              <a:rPr lang="fi-FI" dirty="0"/>
              <a:t>Jouni Lappalainen			</a:t>
            </a:r>
            <a:br>
              <a:rPr lang="fi-FI" dirty="0"/>
            </a:br>
            <a:r>
              <a:rPr lang="fi-FI" dirty="0">
                <a:hlinkClick r:id="rId6"/>
              </a:rPr>
              <a:t>jouni.lappalainen@trafi.fi</a:t>
            </a:r>
            <a:endParaRPr lang="fi-FI" dirty="0"/>
          </a:p>
          <a:p>
            <a:pPr marL="285750" indent="-285750">
              <a:buFont typeface="Arial" panose="020B0604020202020204" pitchFamily="34" charset="0"/>
              <a:buChar char="•"/>
            </a:pPr>
            <a:r>
              <a:rPr lang="fi-FI" dirty="0"/>
              <a:t>Ville Autero</a:t>
            </a:r>
            <a:br>
              <a:rPr lang="fi-FI" dirty="0"/>
            </a:br>
            <a:r>
              <a:rPr lang="fi-FI" dirty="0">
                <a:hlinkClick r:id="rId7"/>
              </a:rPr>
              <a:t>ville.autero@trafi.fi</a:t>
            </a:r>
            <a:endParaRPr lang="fi-FI" dirty="0"/>
          </a:p>
          <a:p>
            <a:endParaRPr lang="fi-FI" dirty="0"/>
          </a:p>
          <a:p>
            <a:endParaRPr lang="fi-FI" sz="2000" b="1" dirty="0"/>
          </a:p>
        </p:txBody>
      </p:sp>
      <p:pic>
        <p:nvPicPr>
          <p:cNvPr id="9" name="Picture 8"/>
          <p:cNvPicPr>
            <a:picLocks noChangeAspect="1"/>
          </p:cNvPicPr>
          <p:nvPr/>
        </p:nvPicPr>
        <p:blipFill>
          <a:blip r:embed="rId8"/>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48654842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8313" y="193204"/>
            <a:ext cx="8207375" cy="996498"/>
          </a:xfrm>
        </p:spPr>
        <p:txBody>
          <a:bodyPr/>
          <a:lstStyle/>
          <a:p>
            <a:r>
              <a:rPr lang="en-GB" dirty="0"/>
              <a:t>MARSEILLE aim</a:t>
            </a:r>
          </a:p>
        </p:txBody>
      </p:sp>
      <p:sp>
        <p:nvSpPr>
          <p:cNvPr id="40964" name="Text Placeholder 2"/>
          <p:cNvSpPr>
            <a:spLocks noGrp="1"/>
          </p:cNvSpPr>
          <p:nvPr>
            <p:ph sz="quarter" idx="14"/>
          </p:nvPr>
        </p:nvSpPr>
        <p:spPr>
          <a:xfrm>
            <a:off x="424231" y="1033585"/>
            <a:ext cx="8207374" cy="3336083"/>
          </a:xfrm>
        </p:spPr>
        <p:txBody>
          <a:bodyPr/>
          <a:lstStyle/>
          <a:p>
            <a:pPr algn="just">
              <a:spcBef>
                <a:spcPts val="0"/>
              </a:spcBef>
            </a:pPr>
            <a:r>
              <a:rPr lang="en-US" sz="2400" dirty="0"/>
              <a:t>MARSEILLE focuses on the harmonization of maritime safety management practices on an organizational, national and regional scale. </a:t>
            </a:r>
          </a:p>
          <a:p>
            <a:pPr algn="just">
              <a:spcBef>
                <a:spcPts val="0"/>
              </a:spcBef>
            </a:pPr>
            <a:endParaRPr lang="en-US" sz="2400" dirty="0"/>
          </a:p>
          <a:p>
            <a:pPr algn="just">
              <a:spcBef>
                <a:spcPts val="0"/>
              </a:spcBef>
            </a:pPr>
            <a:r>
              <a:rPr lang="en-US" sz="2400" dirty="0"/>
              <a:t>Focus is on developing harmonized safety Key Performance Indicators (KPIs), based on modern safety theories, experiences from other industries, analysis of safety management practices and extensive stakeholder involvement of the maritime cluster. </a:t>
            </a:r>
          </a:p>
          <a:p>
            <a:pPr algn="just">
              <a:spcBef>
                <a:spcPts val="0"/>
              </a:spcBef>
            </a:pPr>
            <a:endParaRPr lang="en-US" dirty="0"/>
          </a:p>
          <a:p>
            <a:pPr algn="just">
              <a:spcBef>
                <a:spcPts val="0"/>
              </a:spcBef>
            </a:pPr>
            <a:endParaRPr lang="fi-FI" sz="1600" dirty="0"/>
          </a:p>
          <a:p>
            <a:pPr algn="just">
              <a:spcBef>
                <a:spcPts val="0"/>
              </a:spcBef>
            </a:pPr>
            <a:endParaRPr lang="fi-FI" sz="1600" dirty="0"/>
          </a:p>
        </p:txBody>
      </p:sp>
      <p:sp>
        <p:nvSpPr>
          <p:cNvPr id="3" name="Date Placeholder 2"/>
          <p:cNvSpPr>
            <a:spLocks noGrp="1"/>
          </p:cNvSpPr>
          <p:nvPr>
            <p:ph type="dt" sz="quarter" idx="15"/>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17"/>
          </p:nvPr>
        </p:nvSpPr>
        <p:spPr/>
        <p:txBody>
          <a:bodyPr/>
          <a:lstStyle/>
          <a:p>
            <a:fld id="{C762A262-73F1-9942-AAD6-914D3B8C29C9}" type="slidenum">
              <a:rPr lang="fi-FI" smtClean="0"/>
              <a:pPr/>
              <a:t>2</a:t>
            </a:fld>
            <a:endParaRPr lang="fi-FI" dirty="0"/>
          </a:p>
        </p:txBody>
      </p:sp>
      <p:pic>
        <p:nvPicPr>
          <p:cNvPr id="4" name="Picture 3"/>
          <p:cNvPicPr>
            <a:picLocks noChangeAspect="1"/>
          </p:cNvPicPr>
          <p:nvPr/>
        </p:nvPicPr>
        <p:blipFill>
          <a:blip r:embed="rId3"/>
          <a:stretch>
            <a:fillRect/>
          </a:stretch>
        </p:blipFill>
        <p:spPr>
          <a:xfrm>
            <a:off x="2483768" y="4893667"/>
            <a:ext cx="1368152" cy="546085"/>
          </a:xfrm>
          <a:prstGeom prst="rect">
            <a:avLst/>
          </a:prstGeom>
        </p:spPr>
      </p:pic>
    </p:spTree>
    <p:extLst>
      <p:ext uri="{BB962C8B-B14F-4D97-AF65-F5344CB8AC3E}">
        <p14:creationId xmlns:p14="http://schemas.microsoft.com/office/powerpoint/2010/main" val="75527952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8313" y="913284"/>
            <a:ext cx="8207375" cy="2196667"/>
          </a:xfrm>
        </p:spPr>
        <p:txBody>
          <a:bodyPr/>
          <a:lstStyle/>
          <a:p>
            <a:pPr algn="ctr"/>
            <a:r>
              <a:rPr lang="en-US" sz="4000" dirty="0"/>
              <a:t>Harmonized Safety Management of Maritime Transportation based on Integrated Safety Indicators</a:t>
            </a:r>
            <a:br>
              <a:rPr lang="en-US" sz="4000" dirty="0"/>
            </a:br>
            <a:br>
              <a:rPr lang="en-US" sz="4000" dirty="0"/>
            </a:br>
            <a:r>
              <a:rPr lang="en-US" sz="5400" dirty="0"/>
              <a:t>MARSEILLE</a:t>
            </a:r>
            <a:br>
              <a:rPr lang="en-US" sz="4400" dirty="0"/>
            </a:br>
            <a:br>
              <a:rPr lang="en-US" sz="4400" dirty="0"/>
            </a:br>
            <a:r>
              <a:rPr lang="en-US" sz="2800" dirty="0"/>
              <a:t>Project concept overview</a:t>
            </a:r>
            <a:br>
              <a:rPr lang="en-US" sz="4400" dirty="0"/>
            </a:br>
            <a:endParaRPr lang="en-US" sz="2800" dirty="0"/>
          </a:p>
        </p:txBody>
      </p:sp>
      <p:pic>
        <p:nvPicPr>
          <p:cNvPr id="5" name="Picture 4"/>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1678260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3308" y="265113"/>
            <a:ext cx="3988079" cy="996498"/>
          </a:xfrm>
        </p:spPr>
        <p:txBody>
          <a:bodyPr/>
          <a:lstStyle/>
          <a:p>
            <a:r>
              <a:rPr lang="en-GB" dirty="0"/>
              <a:t>Current</a:t>
            </a:r>
            <a:br>
              <a:rPr lang="en-GB" dirty="0"/>
            </a:br>
            <a:r>
              <a:rPr lang="en-GB" dirty="0"/>
              <a:t>challenge</a:t>
            </a:r>
          </a:p>
        </p:txBody>
      </p:sp>
      <p:sp>
        <p:nvSpPr>
          <p:cNvPr id="40964" name="Text Placeholder 2"/>
          <p:cNvSpPr>
            <a:spLocks noGrp="1"/>
          </p:cNvSpPr>
          <p:nvPr>
            <p:ph sz="quarter" idx="14"/>
          </p:nvPr>
        </p:nvSpPr>
        <p:spPr/>
        <p:txBody>
          <a:bodyPr/>
          <a:lstStyle/>
          <a:p>
            <a:pPr>
              <a:spcBef>
                <a:spcPts val="0"/>
              </a:spcBef>
            </a:pPr>
            <a:endParaRPr lang="fi-FI" sz="2000" b="0" dirty="0"/>
          </a:p>
          <a:p>
            <a:pPr>
              <a:spcBef>
                <a:spcPts val="0"/>
              </a:spcBef>
            </a:pPr>
            <a:r>
              <a:rPr lang="fi-FI" sz="2000" dirty="0" err="1"/>
              <a:t>Lack</a:t>
            </a:r>
            <a:r>
              <a:rPr lang="fi-FI" sz="2000" dirty="0"/>
              <a:t> of </a:t>
            </a:r>
            <a:r>
              <a:rPr lang="fi-FI" sz="2000" dirty="0" err="1"/>
              <a:t>harmonized</a:t>
            </a:r>
            <a:r>
              <a:rPr lang="fi-FI" sz="2000" dirty="0"/>
              <a:t> Baltic </a:t>
            </a:r>
            <a:r>
              <a:rPr lang="fi-FI" sz="2000" dirty="0" err="1"/>
              <a:t>Sea</a:t>
            </a:r>
            <a:r>
              <a:rPr lang="fi-FI" sz="2000" dirty="0"/>
              <a:t> </a:t>
            </a:r>
            <a:r>
              <a:rPr lang="fi-FI" sz="2000" dirty="0" err="1"/>
              <a:t>level</a:t>
            </a:r>
            <a:r>
              <a:rPr lang="fi-FI" sz="2000" dirty="0"/>
              <a:t> </a:t>
            </a:r>
            <a:r>
              <a:rPr lang="fi-FI" sz="2000" dirty="0" err="1"/>
              <a:t>safety</a:t>
            </a:r>
            <a:r>
              <a:rPr lang="fi-FI" sz="2000" dirty="0"/>
              <a:t> </a:t>
            </a:r>
            <a:r>
              <a:rPr lang="fi-FI" sz="2000" dirty="0" err="1"/>
              <a:t>measurement</a:t>
            </a:r>
            <a:r>
              <a:rPr lang="fi-FI" sz="2000" dirty="0"/>
              <a:t> </a:t>
            </a:r>
            <a:r>
              <a:rPr lang="fi-FI" sz="2000" dirty="0" err="1"/>
              <a:t>system</a:t>
            </a:r>
            <a:r>
              <a:rPr lang="fi-FI" sz="2000" dirty="0"/>
              <a:t> </a:t>
            </a:r>
            <a:r>
              <a:rPr lang="fi-FI" sz="2000" b="0" dirty="0" err="1"/>
              <a:t>poses</a:t>
            </a:r>
            <a:r>
              <a:rPr lang="fi-FI" sz="2000" b="0" dirty="0"/>
              <a:t> </a:t>
            </a:r>
            <a:r>
              <a:rPr lang="fi-FI" sz="2000" b="0" dirty="0" err="1"/>
              <a:t>challenges</a:t>
            </a:r>
            <a:r>
              <a:rPr lang="fi-FI" sz="2000" b="0" dirty="0"/>
              <a:t> to </a:t>
            </a:r>
            <a:r>
              <a:rPr lang="fi-FI" sz="2000" b="0" dirty="0" err="1"/>
              <a:t>maritime</a:t>
            </a:r>
            <a:r>
              <a:rPr lang="fi-FI" sz="2000" b="0" dirty="0"/>
              <a:t> </a:t>
            </a:r>
            <a:r>
              <a:rPr lang="fi-FI" sz="2000" b="0" dirty="0" err="1"/>
              <a:t>safety</a:t>
            </a:r>
            <a:r>
              <a:rPr lang="fi-FI" sz="2000" b="0" dirty="0"/>
              <a:t> management: </a:t>
            </a:r>
            <a:r>
              <a:rPr lang="fi-FI" sz="2000" b="0" dirty="0" err="1"/>
              <a:t>the</a:t>
            </a:r>
            <a:r>
              <a:rPr lang="fi-FI" sz="2000" b="0" dirty="0"/>
              <a:t> </a:t>
            </a:r>
            <a:r>
              <a:rPr lang="fi-FI" sz="2000" b="0" dirty="0" err="1"/>
              <a:t>full</a:t>
            </a:r>
            <a:r>
              <a:rPr lang="fi-FI" sz="2000" b="0" dirty="0"/>
              <a:t> </a:t>
            </a:r>
            <a:r>
              <a:rPr lang="fi-FI" sz="2000" b="0" dirty="0" err="1"/>
              <a:t>potential</a:t>
            </a:r>
            <a:r>
              <a:rPr lang="fi-FI" sz="2000" b="0" dirty="0"/>
              <a:t> of </a:t>
            </a:r>
            <a:r>
              <a:rPr lang="fi-FI" sz="2000" b="0" dirty="0" err="1"/>
              <a:t>proactive</a:t>
            </a:r>
            <a:r>
              <a:rPr lang="fi-FI" sz="2000" b="0" dirty="0"/>
              <a:t> </a:t>
            </a:r>
            <a:r>
              <a:rPr lang="fi-FI" sz="2000" b="0" dirty="0" err="1"/>
              <a:t>national</a:t>
            </a:r>
            <a:r>
              <a:rPr lang="fi-FI" sz="2000" b="0" dirty="0"/>
              <a:t> and </a:t>
            </a:r>
            <a:r>
              <a:rPr lang="fi-FI" sz="2000" b="0" dirty="0" err="1"/>
              <a:t>transnational</a:t>
            </a:r>
            <a:r>
              <a:rPr lang="fi-FI" sz="2000" b="0" dirty="0"/>
              <a:t> </a:t>
            </a:r>
            <a:r>
              <a:rPr lang="fi-FI" sz="2000" b="0" dirty="0" err="1"/>
              <a:t>safety</a:t>
            </a:r>
            <a:r>
              <a:rPr lang="fi-FI" sz="2000" b="0" dirty="0"/>
              <a:t> management </a:t>
            </a:r>
            <a:r>
              <a:rPr lang="fi-FI" sz="2000" b="0" dirty="0" err="1"/>
              <a:t>requires</a:t>
            </a:r>
            <a:r>
              <a:rPr lang="fi-FI" sz="2000" b="0" dirty="0"/>
              <a:t> </a:t>
            </a:r>
            <a:r>
              <a:rPr lang="fi-FI" sz="2000" b="0" dirty="0" err="1"/>
              <a:t>harmonization</a:t>
            </a:r>
            <a:r>
              <a:rPr lang="fi-FI" sz="2000" b="0" dirty="0"/>
              <a:t> </a:t>
            </a:r>
          </a:p>
        </p:txBody>
      </p:sp>
      <p:sp>
        <p:nvSpPr>
          <p:cNvPr id="4" name="Content Placeholder 3"/>
          <p:cNvSpPr>
            <a:spLocks noGrp="1"/>
          </p:cNvSpPr>
          <p:nvPr>
            <p:ph sz="quarter" idx="18"/>
          </p:nvPr>
        </p:nvSpPr>
        <p:spPr>
          <a:xfrm>
            <a:off x="4572001" y="1261611"/>
            <a:ext cx="4103688" cy="3336083"/>
          </a:xfrm>
        </p:spPr>
        <p:txBody>
          <a:bodyPr/>
          <a:lstStyle/>
          <a:p>
            <a:pPr algn="r">
              <a:spcBef>
                <a:spcPts val="0"/>
              </a:spcBef>
            </a:pPr>
            <a:endParaRPr lang="fi-FI" sz="2000" b="0" dirty="0"/>
          </a:p>
          <a:p>
            <a:pPr algn="r">
              <a:spcBef>
                <a:spcPts val="0"/>
              </a:spcBef>
            </a:pPr>
            <a:r>
              <a:rPr lang="fi-FI" sz="2000" b="0" dirty="0"/>
              <a:t>MARSEILLE </a:t>
            </a:r>
            <a:r>
              <a:rPr lang="fi-FI" sz="2000" b="0" dirty="0" err="1"/>
              <a:t>contributes</a:t>
            </a:r>
            <a:r>
              <a:rPr lang="fi-FI" sz="2000" b="0" dirty="0"/>
              <a:t> to </a:t>
            </a:r>
            <a:r>
              <a:rPr lang="fi-FI" sz="2000" b="0" dirty="0" err="1"/>
              <a:t>improved</a:t>
            </a:r>
            <a:r>
              <a:rPr lang="fi-FI" sz="2000" b="0" dirty="0"/>
              <a:t> </a:t>
            </a:r>
            <a:r>
              <a:rPr lang="fi-FI" sz="2000" b="0" dirty="0" err="1"/>
              <a:t>safety</a:t>
            </a:r>
            <a:r>
              <a:rPr lang="fi-FI" sz="2000" b="0" dirty="0"/>
              <a:t> management </a:t>
            </a:r>
            <a:r>
              <a:rPr lang="fi-FI" sz="2000" b="0" dirty="0" err="1"/>
              <a:t>by</a:t>
            </a:r>
            <a:r>
              <a:rPr lang="fi-FI" sz="2000" b="0" dirty="0"/>
              <a:t> </a:t>
            </a:r>
            <a:r>
              <a:rPr lang="fi-FI" sz="2000" dirty="0" err="1"/>
              <a:t>harmonizing</a:t>
            </a:r>
            <a:r>
              <a:rPr lang="fi-FI" sz="2000" dirty="0"/>
              <a:t> </a:t>
            </a:r>
            <a:r>
              <a:rPr lang="fi-FI" sz="2000" dirty="0" err="1"/>
              <a:t>safety</a:t>
            </a:r>
            <a:r>
              <a:rPr lang="fi-FI" sz="2000" dirty="0"/>
              <a:t> </a:t>
            </a:r>
            <a:r>
              <a:rPr lang="fi-FI" sz="2000" dirty="0" err="1"/>
              <a:t>measurement</a:t>
            </a:r>
            <a:r>
              <a:rPr lang="fi-FI" sz="2000" dirty="0"/>
              <a:t> </a:t>
            </a:r>
            <a:r>
              <a:rPr lang="fi-FI" sz="2000" dirty="0" err="1"/>
              <a:t>procedures</a:t>
            </a:r>
            <a:r>
              <a:rPr lang="fi-FI" sz="2000" b="0" dirty="0"/>
              <a:t> in </a:t>
            </a:r>
            <a:r>
              <a:rPr lang="fi-FI" sz="2000" b="0" dirty="0" err="1"/>
              <a:t>the</a:t>
            </a:r>
            <a:r>
              <a:rPr lang="fi-FI" sz="2000" b="0" dirty="0"/>
              <a:t> Baltic </a:t>
            </a:r>
            <a:r>
              <a:rPr lang="fi-FI" sz="2000" b="0" dirty="0" err="1"/>
              <a:t>Sea</a:t>
            </a:r>
            <a:r>
              <a:rPr lang="fi-FI" sz="2000" b="0" dirty="0"/>
              <a:t> </a:t>
            </a:r>
            <a:r>
              <a:rPr lang="fi-FI" sz="2000" b="0" dirty="0" err="1"/>
              <a:t>area</a:t>
            </a:r>
            <a:endParaRPr lang="fi-FI" sz="2000" b="0" dirty="0"/>
          </a:p>
          <a:p>
            <a:pPr algn="r">
              <a:spcBef>
                <a:spcPts val="0"/>
              </a:spcBef>
            </a:pPr>
            <a:endParaRPr lang="fi-FI" sz="1400" b="0" dirty="0"/>
          </a:p>
          <a:p>
            <a:pPr algn="r">
              <a:spcBef>
                <a:spcPts val="0"/>
              </a:spcBef>
            </a:pPr>
            <a:r>
              <a:rPr lang="fi-FI" sz="2000" b="0" dirty="0"/>
              <a:t>MARSEILLE </a:t>
            </a:r>
            <a:r>
              <a:rPr lang="fi-FI" sz="2000" dirty="0" err="1"/>
              <a:t>increases</a:t>
            </a:r>
            <a:r>
              <a:rPr lang="fi-FI" sz="2000" dirty="0"/>
              <a:t> </a:t>
            </a:r>
            <a:r>
              <a:rPr lang="fi-FI" sz="2000" dirty="0" err="1"/>
              <a:t>instititutional</a:t>
            </a:r>
            <a:r>
              <a:rPr lang="fi-FI" sz="2000" dirty="0"/>
              <a:t> </a:t>
            </a:r>
            <a:r>
              <a:rPr lang="fi-FI" sz="2000" dirty="0" err="1"/>
              <a:t>knowledge</a:t>
            </a:r>
            <a:r>
              <a:rPr lang="fi-FI" sz="2000" dirty="0"/>
              <a:t> and </a:t>
            </a:r>
            <a:r>
              <a:rPr lang="fi-FI" sz="2000" dirty="0" err="1"/>
              <a:t>enhances</a:t>
            </a:r>
            <a:r>
              <a:rPr lang="fi-FI" sz="2000" dirty="0"/>
              <a:t> </a:t>
            </a:r>
            <a:r>
              <a:rPr lang="fi-FI" sz="2000" dirty="0" err="1"/>
              <a:t>capabilities</a:t>
            </a:r>
            <a:r>
              <a:rPr lang="fi-FI" sz="2000" b="0" dirty="0"/>
              <a:t> for </a:t>
            </a:r>
            <a:r>
              <a:rPr lang="fi-FI" sz="2000" b="0" dirty="0" err="1"/>
              <a:t>national</a:t>
            </a:r>
            <a:r>
              <a:rPr lang="fi-FI" sz="2000" b="0" dirty="0"/>
              <a:t> and </a:t>
            </a:r>
            <a:r>
              <a:rPr lang="fi-FI" sz="2000" b="0" dirty="0" err="1"/>
              <a:t>transnational</a:t>
            </a:r>
            <a:r>
              <a:rPr lang="fi-FI" sz="2000" b="0" dirty="0"/>
              <a:t> </a:t>
            </a:r>
            <a:r>
              <a:rPr lang="fi-FI" sz="2000" b="0" dirty="0" err="1"/>
              <a:t>co-operation</a:t>
            </a:r>
            <a:r>
              <a:rPr lang="fi-FI" sz="2000" b="0" dirty="0"/>
              <a:t> and </a:t>
            </a:r>
            <a:r>
              <a:rPr lang="fi-FI" sz="2000" b="0" dirty="0" err="1"/>
              <a:t>decision</a:t>
            </a:r>
            <a:r>
              <a:rPr lang="fi-FI" sz="2000" b="0" dirty="0"/>
              <a:t> </a:t>
            </a:r>
            <a:r>
              <a:rPr lang="fi-FI" sz="2000" b="0" dirty="0" err="1"/>
              <a:t>making</a:t>
            </a:r>
            <a:r>
              <a:rPr lang="fi-FI" sz="2000" b="0" dirty="0"/>
              <a:t> </a:t>
            </a:r>
            <a:r>
              <a:rPr lang="fi-FI" sz="2000" b="0" dirty="0" err="1"/>
              <a:t>concerning</a:t>
            </a:r>
            <a:r>
              <a:rPr lang="fi-FI" sz="2000" b="0" dirty="0"/>
              <a:t> </a:t>
            </a:r>
            <a:r>
              <a:rPr lang="fi-FI" sz="2000" b="0" dirty="0" err="1"/>
              <a:t>maritime</a:t>
            </a:r>
            <a:r>
              <a:rPr lang="fi-FI" sz="2000" b="0" dirty="0"/>
              <a:t> </a:t>
            </a:r>
            <a:r>
              <a:rPr lang="fi-FI" sz="2000" b="0" dirty="0" err="1"/>
              <a:t>safety</a:t>
            </a:r>
            <a:endParaRPr lang="fi-FI" sz="2000" b="0" dirty="0"/>
          </a:p>
        </p:txBody>
      </p:sp>
      <p:sp>
        <p:nvSpPr>
          <p:cNvPr id="3" name="Date Placeholder 2"/>
          <p:cNvSpPr>
            <a:spLocks noGrp="1"/>
          </p:cNvSpPr>
          <p:nvPr>
            <p:ph type="dt" sz="half" idx="19"/>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21"/>
          </p:nvPr>
        </p:nvSpPr>
        <p:spPr/>
        <p:txBody>
          <a:bodyPr/>
          <a:lstStyle/>
          <a:p>
            <a:fld id="{C762A262-73F1-9942-AAD6-914D3B8C29C9}" type="slidenum">
              <a:rPr lang="fi-FI" smtClean="0"/>
              <a:pPr/>
              <a:t>3</a:t>
            </a:fld>
            <a:endParaRPr lang="fi-FI" dirty="0"/>
          </a:p>
        </p:txBody>
      </p:sp>
      <p:sp>
        <p:nvSpPr>
          <p:cNvPr id="7" name="Title 1"/>
          <p:cNvSpPr txBox="1">
            <a:spLocks/>
          </p:cNvSpPr>
          <p:nvPr/>
        </p:nvSpPr>
        <p:spPr>
          <a:xfrm>
            <a:off x="4687608" y="265113"/>
            <a:ext cx="3988079" cy="996498"/>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r"/>
            <a:r>
              <a:rPr lang="en-GB" dirty="0"/>
              <a:t>MARSEILLE</a:t>
            </a:r>
            <a:br>
              <a:rPr lang="en-GB" dirty="0"/>
            </a:br>
            <a:r>
              <a:rPr lang="en-GB" dirty="0"/>
              <a:t>solution</a:t>
            </a:r>
          </a:p>
        </p:txBody>
      </p:sp>
      <p:pic>
        <p:nvPicPr>
          <p:cNvPr id="9" name="Picture 8"/>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106662400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i-FI" sz="2800" dirty="0"/>
              <a:t>A holistic view of Maritime Safety Management</a:t>
            </a:r>
          </a:p>
        </p:txBody>
      </p:sp>
      <p:sp>
        <p:nvSpPr>
          <p:cNvPr id="5" name="Date Placeholder 4"/>
          <p:cNvSpPr>
            <a:spLocks noGrp="1"/>
          </p:cNvSpPr>
          <p:nvPr>
            <p:ph type="dt" sz="half" idx="19"/>
          </p:nvPr>
        </p:nvSpPr>
        <p:spPr/>
        <p:txBody>
          <a:bodyPr/>
          <a:lstStyle/>
          <a:p>
            <a:pPr>
              <a:defRPr/>
            </a:pPr>
            <a:fld id="{686F12C3-4421-43A0-8844-8188FCFDF52F}" type="datetime1">
              <a:rPr lang="fi-FI" smtClean="0"/>
              <a:t>17.5.2016</a:t>
            </a:fld>
            <a:endParaRPr lang="fi-FI"/>
          </a:p>
        </p:txBody>
      </p:sp>
      <p:sp>
        <p:nvSpPr>
          <p:cNvPr id="6" name="Slide Number Placeholder 5"/>
          <p:cNvSpPr>
            <a:spLocks noGrp="1"/>
          </p:cNvSpPr>
          <p:nvPr>
            <p:ph type="sldNum" sz="quarter" idx="21"/>
          </p:nvPr>
        </p:nvSpPr>
        <p:spPr/>
        <p:txBody>
          <a:bodyPr/>
          <a:lstStyle/>
          <a:p>
            <a:pPr>
              <a:defRPr/>
            </a:pPr>
            <a:fld id="{7D79A8AE-7274-0C4A-AB42-92022833E6E2}" type="slidenum">
              <a:rPr lang="fi-FI" smtClean="0"/>
              <a:pPr>
                <a:defRPr/>
              </a:pPr>
              <a:t>4</a:t>
            </a:fld>
            <a:endParaRPr lang="fi-FI"/>
          </a:p>
        </p:txBody>
      </p:sp>
      <p:sp>
        <p:nvSpPr>
          <p:cNvPr id="11" name="Flowchart: Data 10"/>
          <p:cNvSpPr/>
          <p:nvPr/>
        </p:nvSpPr>
        <p:spPr>
          <a:xfrm>
            <a:off x="323528" y="1129308"/>
            <a:ext cx="5832648" cy="648072"/>
          </a:xfrm>
          <a:prstGeom prst="flowChartInputOutput">
            <a:avLst/>
          </a:prstGeom>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dirty="0"/>
              <a:t>Common understanding of the Safety Needs</a:t>
            </a:r>
          </a:p>
        </p:txBody>
      </p:sp>
      <p:sp>
        <p:nvSpPr>
          <p:cNvPr id="12" name="Flowchart: Data 11"/>
          <p:cNvSpPr/>
          <p:nvPr/>
        </p:nvSpPr>
        <p:spPr>
          <a:xfrm>
            <a:off x="323528" y="1876976"/>
            <a:ext cx="5832648" cy="648644"/>
          </a:xfrm>
          <a:prstGeom prst="flowChartInputOutput">
            <a:avLst/>
          </a:prstGeom>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dirty="0"/>
              <a:t>Harmonizing safety practices</a:t>
            </a:r>
          </a:p>
        </p:txBody>
      </p:sp>
      <p:sp>
        <p:nvSpPr>
          <p:cNvPr id="13" name="Flowchart: Data 12"/>
          <p:cNvSpPr/>
          <p:nvPr/>
        </p:nvSpPr>
        <p:spPr>
          <a:xfrm>
            <a:off x="323528" y="2597627"/>
            <a:ext cx="5832648" cy="691921"/>
          </a:xfrm>
          <a:prstGeom prst="flowChartInputOutput">
            <a:avLst/>
          </a:prstGeom>
          <a:solidFill>
            <a:srgbClr val="92D05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dirty="0"/>
              <a:t>Knowledge share</a:t>
            </a:r>
          </a:p>
        </p:txBody>
      </p:sp>
      <p:sp>
        <p:nvSpPr>
          <p:cNvPr id="14" name="Flowchart: Data 13"/>
          <p:cNvSpPr/>
          <p:nvPr/>
        </p:nvSpPr>
        <p:spPr>
          <a:xfrm>
            <a:off x="323528" y="3361556"/>
            <a:ext cx="5832648" cy="636918"/>
          </a:xfrm>
          <a:prstGeom prst="flowChartInputOutput">
            <a:avLst/>
          </a:prstGeom>
          <a:solidFill>
            <a:srgbClr val="0070C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dirty="0"/>
              <a:t>Similar monitoring and measuring of maritime safety</a:t>
            </a:r>
          </a:p>
        </p:txBody>
      </p:sp>
      <p:sp>
        <p:nvSpPr>
          <p:cNvPr id="15" name="Flowchart: Data 14"/>
          <p:cNvSpPr/>
          <p:nvPr/>
        </p:nvSpPr>
        <p:spPr>
          <a:xfrm>
            <a:off x="323528" y="4081636"/>
            <a:ext cx="5832648" cy="648072"/>
          </a:xfrm>
          <a:prstGeom prst="flowChartInputOutput">
            <a:avLst/>
          </a:prstGeom>
          <a:solidFill>
            <a:schemeClr val="accent3">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i-FI" dirty="0"/>
              <a:t>Promotes cooperation</a:t>
            </a:r>
          </a:p>
        </p:txBody>
      </p:sp>
      <p:sp>
        <p:nvSpPr>
          <p:cNvPr id="16" name="Right Brace 15"/>
          <p:cNvSpPr/>
          <p:nvPr/>
        </p:nvSpPr>
        <p:spPr>
          <a:xfrm>
            <a:off x="6156176" y="985292"/>
            <a:ext cx="360040" cy="3744416"/>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fi-FI"/>
          </a:p>
        </p:txBody>
      </p:sp>
      <p:sp>
        <p:nvSpPr>
          <p:cNvPr id="3" name="Oval 2"/>
          <p:cNvSpPr/>
          <p:nvPr/>
        </p:nvSpPr>
        <p:spPr>
          <a:xfrm>
            <a:off x="6660232" y="1921396"/>
            <a:ext cx="2411760" cy="2077078"/>
          </a:xfrm>
          <a:prstGeom prst="ellipse">
            <a:avLst/>
          </a:prstGeom>
          <a:solidFill>
            <a:srgbClr val="FF66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i-FI" sz="2000" b="1" dirty="0">
              <a:solidFill>
                <a:schemeClr val="accent4"/>
              </a:solidFill>
            </a:endParaRPr>
          </a:p>
          <a:p>
            <a:pPr algn="ctr"/>
            <a:r>
              <a:rPr lang="fi-FI" sz="2000" b="1" dirty="0">
                <a:solidFill>
                  <a:schemeClr val="accent4"/>
                </a:solidFill>
              </a:rPr>
              <a:t>MARSEILLE</a:t>
            </a:r>
          </a:p>
          <a:p>
            <a:pPr algn="ctr"/>
            <a:r>
              <a:rPr lang="fi-FI" sz="1400" b="1" dirty="0">
                <a:solidFill>
                  <a:schemeClr val="accent4"/>
                </a:solidFill>
              </a:rPr>
              <a:t>TALKING</a:t>
            </a:r>
          </a:p>
          <a:p>
            <a:pPr algn="ctr"/>
            <a:r>
              <a:rPr lang="fi-FI" sz="1400" b="1" dirty="0">
                <a:solidFill>
                  <a:schemeClr val="accent4"/>
                </a:solidFill>
              </a:rPr>
              <a:t>THE</a:t>
            </a:r>
          </a:p>
          <a:p>
            <a:pPr algn="ctr"/>
            <a:r>
              <a:rPr lang="fi-FI" sz="1400" b="1" dirty="0">
                <a:solidFill>
                  <a:schemeClr val="accent4"/>
                </a:solidFill>
              </a:rPr>
              <a:t>SAME </a:t>
            </a:r>
          </a:p>
          <a:p>
            <a:pPr algn="ctr"/>
            <a:r>
              <a:rPr lang="fi-FI" sz="1400" b="1" dirty="0">
                <a:solidFill>
                  <a:schemeClr val="accent4"/>
                </a:solidFill>
              </a:rPr>
              <a:t>LANGUAGE</a:t>
            </a:r>
          </a:p>
          <a:p>
            <a:pPr algn="ctr"/>
            <a:endParaRPr lang="fi-FI" dirty="0"/>
          </a:p>
        </p:txBody>
      </p:sp>
      <p:pic>
        <p:nvPicPr>
          <p:cNvPr id="17" name="Picture 16"/>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207581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Placeholder 2"/>
          <p:cNvSpPr>
            <a:spLocks noGrp="1"/>
          </p:cNvSpPr>
          <p:nvPr>
            <p:ph sz="quarter" idx="14"/>
          </p:nvPr>
        </p:nvSpPr>
        <p:spPr/>
        <p:txBody>
          <a:bodyPr/>
          <a:lstStyle/>
          <a:p>
            <a:pPr>
              <a:spcBef>
                <a:spcPts val="0"/>
              </a:spcBef>
            </a:pPr>
            <a:endParaRPr lang="fi-FI" sz="2000" b="0" dirty="0"/>
          </a:p>
          <a:p>
            <a:pPr>
              <a:spcBef>
                <a:spcPts val="0"/>
              </a:spcBef>
            </a:pPr>
            <a:r>
              <a:rPr lang="fi-FI" sz="2000" b="0" dirty="0"/>
              <a:t>Harmonized safety measurement system </a:t>
            </a:r>
            <a:r>
              <a:rPr lang="fi-FI" sz="2000" dirty="0"/>
              <a:t>exists in other transportation modes</a:t>
            </a:r>
            <a:r>
              <a:rPr lang="fi-FI" sz="2000" b="0" dirty="0"/>
              <a:t> (rail, aviation) and several industries, but not in maritime</a:t>
            </a:r>
            <a:endParaRPr lang="en-US" sz="2000" b="0" dirty="0"/>
          </a:p>
          <a:p>
            <a:pPr algn="just">
              <a:spcBef>
                <a:spcPts val="0"/>
              </a:spcBef>
            </a:pPr>
            <a:endParaRPr lang="fi-FI" sz="2000" b="0" dirty="0"/>
          </a:p>
          <a:p>
            <a:pPr algn="just">
              <a:spcBef>
                <a:spcPts val="0"/>
              </a:spcBef>
            </a:pPr>
            <a:endParaRPr lang="fi-FI" sz="2000" dirty="0"/>
          </a:p>
        </p:txBody>
      </p:sp>
      <p:sp>
        <p:nvSpPr>
          <p:cNvPr id="4" name="Content Placeholder 3"/>
          <p:cNvSpPr>
            <a:spLocks noGrp="1"/>
          </p:cNvSpPr>
          <p:nvPr>
            <p:ph sz="quarter" idx="18"/>
          </p:nvPr>
        </p:nvSpPr>
        <p:spPr/>
        <p:txBody>
          <a:bodyPr/>
          <a:lstStyle/>
          <a:p>
            <a:pPr algn="r">
              <a:spcBef>
                <a:spcPts val="0"/>
              </a:spcBef>
            </a:pPr>
            <a:endParaRPr lang="fi-FI" sz="2000" b="0" dirty="0"/>
          </a:p>
          <a:p>
            <a:pPr algn="r">
              <a:spcBef>
                <a:spcPts val="0"/>
              </a:spcBef>
            </a:pPr>
            <a:r>
              <a:rPr lang="fi-FI" sz="2000" b="0" dirty="0"/>
              <a:t>MARSEILLE </a:t>
            </a:r>
            <a:r>
              <a:rPr lang="fi-FI" sz="2000" b="0" dirty="0" err="1"/>
              <a:t>contributes</a:t>
            </a:r>
            <a:r>
              <a:rPr lang="fi-FI" sz="2000" b="0" dirty="0"/>
              <a:t> to </a:t>
            </a:r>
            <a:r>
              <a:rPr lang="fi-FI" sz="2000" dirty="0" err="1"/>
              <a:t>closing</a:t>
            </a:r>
            <a:r>
              <a:rPr lang="fi-FI" sz="2000" dirty="0"/>
              <a:t> </a:t>
            </a:r>
            <a:r>
              <a:rPr lang="fi-FI" sz="2000" dirty="0" err="1"/>
              <a:t>this</a:t>
            </a:r>
            <a:r>
              <a:rPr lang="fi-FI" sz="2000" dirty="0"/>
              <a:t> </a:t>
            </a:r>
            <a:r>
              <a:rPr lang="fi-FI" sz="2000" dirty="0" err="1"/>
              <a:t>gap</a:t>
            </a:r>
            <a:r>
              <a:rPr lang="fi-FI" sz="2000" b="0" dirty="0"/>
              <a:t> in </a:t>
            </a:r>
            <a:r>
              <a:rPr lang="fi-FI" sz="2000" b="0" dirty="0" err="1"/>
              <a:t>maritime</a:t>
            </a:r>
            <a:r>
              <a:rPr lang="fi-FI" sz="2000" b="0" dirty="0"/>
              <a:t> </a:t>
            </a:r>
            <a:r>
              <a:rPr lang="fi-FI" sz="2000" b="0" dirty="0" err="1"/>
              <a:t>transportation</a:t>
            </a:r>
            <a:r>
              <a:rPr lang="fi-FI" sz="2000" b="0" dirty="0"/>
              <a:t>, </a:t>
            </a:r>
            <a:r>
              <a:rPr lang="fi-FI" sz="2000" b="0" dirty="0" err="1"/>
              <a:t>making</a:t>
            </a:r>
            <a:r>
              <a:rPr lang="fi-FI" sz="2000" b="0" dirty="0"/>
              <a:t> </a:t>
            </a:r>
            <a:r>
              <a:rPr lang="fi-FI" sz="2000" b="0" dirty="0" err="1"/>
              <a:t>use</a:t>
            </a:r>
            <a:r>
              <a:rPr lang="fi-FI" sz="2000" b="0" dirty="0"/>
              <a:t> of </a:t>
            </a:r>
            <a:r>
              <a:rPr lang="fi-FI" sz="2000" dirty="0" err="1"/>
              <a:t>best</a:t>
            </a:r>
            <a:r>
              <a:rPr lang="fi-FI" sz="2000" dirty="0"/>
              <a:t> </a:t>
            </a:r>
            <a:r>
              <a:rPr lang="fi-FI" sz="2000" dirty="0" err="1"/>
              <a:t>practices</a:t>
            </a:r>
            <a:r>
              <a:rPr lang="fi-FI" sz="2000" dirty="0"/>
              <a:t> in </a:t>
            </a:r>
            <a:r>
              <a:rPr lang="fi-FI" sz="2000" dirty="0" err="1"/>
              <a:t>maritime</a:t>
            </a:r>
            <a:r>
              <a:rPr lang="fi-FI" sz="2000" b="0" dirty="0"/>
              <a:t> and </a:t>
            </a:r>
            <a:r>
              <a:rPr lang="fi-FI" sz="2000" dirty="0" err="1"/>
              <a:t>learning</a:t>
            </a:r>
            <a:r>
              <a:rPr lang="fi-FI" sz="2000" dirty="0"/>
              <a:t> </a:t>
            </a:r>
            <a:r>
              <a:rPr lang="fi-FI" sz="2000" dirty="0" err="1"/>
              <a:t>from</a:t>
            </a:r>
            <a:r>
              <a:rPr lang="fi-FI" sz="2000" dirty="0"/>
              <a:t> </a:t>
            </a:r>
            <a:r>
              <a:rPr lang="fi-FI" sz="2000" dirty="0" err="1"/>
              <a:t>practices</a:t>
            </a:r>
            <a:r>
              <a:rPr lang="fi-FI" sz="2000" dirty="0"/>
              <a:t> in </a:t>
            </a:r>
            <a:r>
              <a:rPr lang="fi-FI" sz="2000" dirty="0" err="1"/>
              <a:t>other</a:t>
            </a:r>
            <a:r>
              <a:rPr lang="fi-FI" sz="2000" dirty="0"/>
              <a:t> </a:t>
            </a:r>
            <a:r>
              <a:rPr lang="fi-FI" sz="2000" dirty="0" err="1"/>
              <a:t>industries</a:t>
            </a:r>
            <a:r>
              <a:rPr lang="fi-FI" sz="2000" dirty="0"/>
              <a:t> </a:t>
            </a:r>
            <a:r>
              <a:rPr lang="fi-FI" sz="2000" b="0" dirty="0" err="1"/>
              <a:t>regarding</a:t>
            </a:r>
            <a:r>
              <a:rPr lang="fi-FI" sz="2000" b="0" dirty="0"/>
              <a:t> </a:t>
            </a:r>
            <a:r>
              <a:rPr lang="fi-FI" sz="2000" b="0" dirty="0" err="1"/>
              <a:t>procedures</a:t>
            </a:r>
            <a:r>
              <a:rPr lang="fi-FI" sz="2000" b="0" dirty="0"/>
              <a:t> for and </a:t>
            </a:r>
            <a:r>
              <a:rPr lang="fi-FI" sz="2000" b="0" dirty="0" err="1"/>
              <a:t>experiences</a:t>
            </a:r>
            <a:r>
              <a:rPr lang="fi-FI" sz="2000" b="0" dirty="0"/>
              <a:t> </a:t>
            </a:r>
            <a:r>
              <a:rPr lang="fi-FI" sz="2000" b="0" dirty="0" err="1"/>
              <a:t>with</a:t>
            </a:r>
            <a:r>
              <a:rPr lang="fi-FI" sz="2000" b="0" dirty="0"/>
              <a:t> </a:t>
            </a:r>
            <a:r>
              <a:rPr lang="fi-FI" sz="2000" b="0" dirty="0" err="1"/>
              <a:t>transnational</a:t>
            </a:r>
            <a:r>
              <a:rPr lang="fi-FI" sz="2000" b="0" dirty="0"/>
              <a:t> </a:t>
            </a:r>
            <a:r>
              <a:rPr lang="fi-FI" sz="2000" b="0" dirty="0" err="1"/>
              <a:t>harmonization</a:t>
            </a:r>
            <a:endParaRPr lang="fi-FI" sz="2000" b="0" dirty="0"/>
          </a:p>
        </p:txBody>
      </p:sp>
      <p:sp>
        <p:nvSpPr>
          <p:cNvPr id="3" name="Date Placeholder 2"/>
          <p:cNvSpPr>
            <a:spLocks noGrp="1"/>
          </p:cNvSpPr>
          <p:nvPr>
            <p:ph type="dt" sz="half" idx="19"/>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21"/>
          </p:nvPr>
        </p:nvSpPr>
        <p:spPr/>
        <p:txBody>
          <a:bodyPr/>
          <a:lstStyle/>
          <a:p>
            <a:fld id="{C762A262-73F1-9942-AAD6-914D3B8C29C9}" type="slidenum">
              <a:rPr lang="fi-FI" smtClean="0"/>
              <a:pPr/>
              <a:t>5</a:t>
            </a:fld>
            <a:endParaRPr lang="fi-FI" dirty="0"/>
          </a:p>
        </p:txBody>
      </p:sp>
      <p:sp>
        <p:nvSpPr>
          <p:cNvPr id="8" name="Title 1"/>
          <p:cNvSpPr>
            <a:spLocks noGrp="1"/>
          </p:cNvSpPr>
          <p:nvPr>
            <p:ph type="ctrTitle"/>
          </p:nvPr>
        </p:nvSpPr>
        <p:spPr>
          <a:xfrm>
            <a:off x="463308" y="265113"/>
            <a:ext cx="3988079" cy="996498"/>
          </a:xfrm>
        </p:spPr>
        <p:txBody>
          <a:bodyPr/>
          <a:lstStyle/>
          <a:p>
            <a:r>
              <a:rPr lang="en-GB" dirty="0"/>
              <a:t>Current</a:t>
            </a:r>
            <a:br>
              <a:rPr lang="en-GB" dirty="0"/>
            </a:br>
            <a:r>
              <a:rPr lang="en-GB" dirty="0"/>
              <a:t>challenge</a:t>
            </a:r>
          </a:p>
        </p:txBody>
      </p:sp>
      <p:sp>
        <p:nvSpPr>
          <p:cNvPr id="9" name="Title 1"/>
          <p:cNvSpPr txBox="1">
            <a:spLocks/>
          </p:cNvSpPr>
          <p:nvPr/>
        </p:nvSpPr>
        <p:spPr>
          <a:xfrm>
            <a:off x="4687608" y="265113"/>
            <a:ext cx="3988079" cy="996498"/>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r"/>
            <a:r>
              <a:rPr lang="en-GB" dirty="0"/>
              <a:t>MARSEILLE</a:t>
            </a:r>
            <a:br>
              <a:rPr lang="en-GB" dirty="0"/>
            </a:br>
            <a:r>
              <a:rPr lang="en-GB" dirty="0"/>
              <a:t>solution</a:t>
            </a:r>
          </a:p>
        </p:txBody>
      </p:sp>
      <p:pic>
        <p:nvPicPr>
          <p:cNvPr id="10" name="Picture 9"/>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86346407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65113"/>
            <a:ext cx="8496176" cy="436656"/>
          </a:xfrm>
        </p:spPr>
        <p:txBody>
          <a:bodyPr/>
          <a:lstStyle/>
          <a:p>
            <a:r>
              <a:rPr lang="fi-FI" sz="2800" dirty="0"/>
              <a:t>Existing harmonized safety management frameworks</a:t>
            </a:r>
          </a:p>
        </p:txBody>
      </p:sp>
      <p:sp>
        <p:nvSpPr>
          <p:cNvPr id="5" name="Date Placeholder 4"/>
          <p:cNvSpPr>
            <a:spLocks noGrp="1"/>
          </p:cNvSpPr>
          <p:nvPr>
            <p:ph type="dt" sz="half" idx="19"/>
          </p:nvPr>
        </p:nvSpPr>
        <p:spPr/>
        <p:txBody>
          <a:bodyPr/>
          <a:lstStyle/>
          <a:p>
            <a:pPr>
              <a:defRPr/>
            </a:pPr>
            <a:fld id="{686F12C3-4421-43A0-8844-8188FCFDF52F}" type="datetime1">
              <a:rPr lang="fi-FI" smtClean="0"/>
              <a:t>17.5.2016</a:t>
            </a:fld>
            <a:endParaRPr lang="fi-FI"/>
          </a:p>
        </p:txBody>
      </p:sp>
      <p:sp>
        <p:nvSpPr>
          <p:cNvPr id="6" name="Slide Number Placeholder 5"/>
          <p:cNvSpPr>
            <a:spLocks noGrp="1"/>
          </p:cNvSpPr>
          <p:nvPr>
            <p:ph type="sldNum" sz="quarter" idx="21"/>
          </p:nvPr>
        </p:nvSpPr>
        <p:spPr/>
        <p:txBody>
          <a:bodyPr/>
          <a:lstStyle/>
          <a:p>
            <a:pPr>
              <a:defRPr/>
            </a:pPr>
            <a:fld id="{7D79A8AE-7274-0C4A-AB42-92022833E6E2}" type="slidenum">
              <a:rPr lang="fi-FI" smtClean="0"/>
              <a:pPr>
                <a:defRPr/>
              </a:pPr>
              <a:t>6</a:t>
            </a:fld>
            <a:endParaRPr lang="fi-FI"/>
          </a:p>
        </p:txBody>
      </p:sp>
      <p:grpSp>
        <p:nvGrpSpPr>
          <p:cNvPr id="8" name="Group 7"/>
          <p:cNvGrpSpPr/>
          <p:nvPr/>
        </p:nvGrpSpPr>
        <p:grpSpPr>
          <a:xfrm>
            <a:off x="431735" y="1565964"/>
            <a:ext cx="3286750" cy="3022619"/>
            <a:chOff x="251649" y="942043"/>
            <a:chExt cx="8587357" cy="5727322"/>
          </a:xfrm>
        </p:grpSpPr>
        <p:sp>
          <p:nvSpPr>
            <p:cNvPr id="9" name="Pyöristetty suorakulmio 37"/>
            <p:cNvSpPr/>
            <p:nvPr/>
          </p:nvSpPr>
          <p:spPr>
            <a:xfrm>
              <a:off x="251649" y="942044"/>
              <a:ext cx="8555998" cy="5727321"/>
            </a:xfrm>
            <a:prstGeom prst="roundRect">
              <a:avLst/>
            </a:prstGeom>
            <a:solidFill>
              <a:schemeClr val="bg2">
                <a:lumMod val="8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solidFill>
                  <a:srgbClr val="FFFFFF"/>
                </a:solidFill>
              </a:endParaRPr>
            </a:p>
          </p:txBody>
        </p:sp>
        <p:sp>
          <p:nvSpPr>
            <p:cNvPr id="10" name="Pyöristetty suorakulmio 26"/>
            <p:cNvSpPr/>
            <p:nvPr/>
          </p:nvSpPr>
          <p:spPr>
            <a:xfrm>
              <a:off x="781450" y="942043"/>
              <a:ext cx="6849592" cy="1126728"/>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Global Aviation Safety Plan GASP</a:t>
              </a:r>
            </a:p>
            <a:p>
              <a:endParaRPr lang="fi-FI" sz="900" b="1" i="1" u="sng" dirty="0">
                <a:solidFill>
                  <a:srgbClr val="FF0000"/>
                </a:solidFill>
              </a:endParaRPr>
            </a:p>
          </p:txBody>
        </p:sp>
        <p:sp>
          <p:nvSpPr>
            <p:cNvPr id="11" name="Pyöristetty suorakulmio 15"/>
            <p:cNvSpPr/>
            <p:nvPr/>
          </p:nvSpPr>
          <p:spPr>
            <a:xfrm>
              <a:off x="781451" y="2472352"/>
              <a:ext cx="6849590" cy="1316688"/>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European Aviation Safety Programme EASP</a:t>
              </a:r>
            </a:p>
            <a:p>
              <a:endParaRPr lang="fi-FI" sz="900" b="1" i="1" u="sng" dirty="0">
                <a:solidFill>
                  <a:srgbClr val="FF0000"/>
                </a:solidFill>
              </a:endParaRPr>
            </a:p>
            <a:p>
              <a:r>
                <a:rPr lang="fi-FI" sz="900" b="1" i="1" u="sng" dirty="0">
                  <a:solidFill>
                    <a:srgbClr val="FF0000"/>
                  </a:solidFill>
                </a:rPr>
                <a:t>European Plan for Aviation Safety EPAS</a:t>
              </a:r>
            </a:p>
          </p:txBody>
        </p:sp>
        <p:sp>
          <p:nvSpPr>
            <p:cNvPr id="12" name="Pyöristetty suorakulmio 17"/>
            <p:cNvSpPr/>
            <p:nvPr/>
          </p:nvSpPr>
          <p:spPr>
            <a:xfrm>
              <a:off x="781454" y="4365104"/>
              <a:ext cx="6849589" cy="1224136"/>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00" b="1" i="1" u="sng" dirty="0">
                  <a:solidFill>
                    <a:srgbClr val="FF0000"/>
                  </a:solidFill>
                </a:rPr>
                <a:t>Finnish</a:t>
              </a:r>
              <a:r>
                <a:rPr lang="fi-FI" sz="900" b="1" i="1" u="sng" dirty="0">
                  <a:solidFill>
                    <a:srgbClr val="FF0000"/>
                  </a:solidFill>
                </a:rPr>
                <a:t> </a:t>
              </a:r>
              <a:r>
                <a:rPr lang="en-US" sz="900" b="1" i="1" u="sng" dirty="0">
                  <a:solidFill>
                    <a:srgbClr val="FF0000"/>
                  </a:solidFill>
                </a:rPr>
                <a:t>State Safety Programme</a:t>
              </a:r>
              <a:r>
                <a:rPr lang="fi-FI" sz="900" b="1" i="1" u="sng" dirty="0">
                  <a:solidFill>
                    <a:srgbClr val="FF0000"/>
                  </a:solidFill>
                </a:rPr>
                <a:t> FASP &amp; </a:t>
              </a:r>
              <a:r>
                <a:rPr lang="fi-FI" sz="900" b="1" i="1" u="sng" dirty="0" err="1">
                  <a:solidFill>
                    <a:srgbClr val="FF0000"/>
                  </a:solidFill>
                </a:rPr>
                <a:t>app</a:t>
              </a:r>
              <a:r>
                <a:rPr lang="fi-FI" sz="900" b="1" i="1" u="sng" dirty="0">
                  <a:solidFill>
                    <a:srgbClr val="FF0000"/>
                  </a:solidFill>
                </a:rPr>
                <a:t> 1: </a:t>
              </a:r>
              <a:r>
                <a:rPr lang="en-US" sz="900" b="1" i="1" u="sng" dirty="0">
                  <a:solidFill>
                    <a:srgbClr val="FF0000"/>
                  </a:solidFill>
                </a:rPr>
                <a:t>State Safety Plan </a:t>
              </a:r>
              <a:r>
                <a:rPr lang="fi-FI" sz="900" b="1" i="1" u="sng" dirty="0" err="1">
                  <a:solidFill>
                    <a:srgbClr val="FF0000"/>
                  </a:solidFill>
                </a:rPr>
                <a:t>FASp</a:t>
              </a:r>
              <a:r>
                <a:rPr lang="fi-FI" sz="900" b="1" i="1" u="sng" dirty="0">
                  <a:solidFill>
                    <a:srgbClr val="FF0000"/>
                  </a:solidFill>
                </a:rPr>
                <a:t> &amp; </a:t>
              </a:r>
              <a:r>
                <a:rPr lang="fi-FI" sz="900" b="1" i="1" u="sng" dirty="0" err="1">
                  <a:solidFill>
                    <a:srgbClr val="FF0000"/>
                  </a:solidFill>
                </a:rPr>
                <a:t>app</a:t>
              </a:r>
              <a:r>
                <a:rPr lang="fi-FI" sz="900" b="1" i="1" u="sng" dirty="0">
                  <a:solidFill>
                    <a:srgbClr val="FF0000"/>
                  </a:solidFill>
                </a:rPr>
                <a:t> 2: </a:t>
              </a:r>
              <a:r>
                <a:rPr lang="fi-FI" sz="900" b="1" i="1" u="sng" dirty="0" err="1">
                  <a:solidFill>
                    <a:srgbClr val="FF0000"/>
                  </a:solidFill>
                </a:rPr>
                <a:t>SPIs</a:t>
              </a:r>
              <a:r>
                <a:rPr lang="fi-FI" sz="900" b="1" i="1" u="sng" dirty="0">
                  <a:solidFill>
                    <a:srgbClr val="FF0000"/>
                  </a:solidFill>
                </a:rPr>
                <a:t> &amp; </a:t>
              </a:r>
              <a:r>
                <a:rPr lang="fi-FI" sz="900" b="1" i="1" u="sng" dirty="0" err="1">
                  <a:solidFill>
                    <a:srgbClr val="FF0000"/>
                  </a:solidFill>
                </a:rPr>
                <a:t>SPTs</a:t>
              </a:r>
              <a:endParaRPr lang="fi-FI" sz="900" b="1" i="1" u="sng" dirty="0">
                <a:solidFill>
                  <a:srgbClr val="FF0000"/>
                </a:solidFill>
              </a:endParaRPr>
            </a:p>
            <a:p>
              <a:endParaRPr lang="en-US" sz="900" dirty="0">
                <a:solidFill>
                  <a:srgbClr val="000000"/>
                </a:solidFill>
              </a:endParaRPr>
            </a:p>
          </p:txBody>
        </p:sp>
        <p:grpSp>
          <p:nvGrpSpPr>
            <p:cNvPr id="13" name="Ryhmä 18"/>
            <p:cNvGrpSpPr/>
            <p:nvPr/>
          </p:nvGrpSpPr>
          <p:grpSpPr>
            <a:xfrm>
              <a:off x="7557850" y="3888122"/>
              <a:ext cx="1281156" cy="1135352"/>
              <a:chOff x="5675335" y="2015989"/>
              <a:chExt cx="1731855" cy="1433986"/>
            </a:xfrm>
            <a:solidFill>
              <a:schemeClr val="accent5">
                <a:lumMod val="20000"/>
                <a:lumOff val="80000"/>
              </a:schemeClr>
            </a:solidFill>
          </p:grpSpPr>
          <p:pic>
            <p:nvPicPr>
              <p:cNvPr id="2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03478">
                <a:off x="6419590" y="2015989"/>
                <a:ext cx="987600" cy="1402840"/>
              </a:xfrm>
              <a:prstGeom prst="rect">
                <a:avLst/>
              </a:prstGeom>
              <a:grpFill/>
              <a:ln w="9525">
                <a:solidFill>
                  <a:schemeClr val="tx1"/>
                </a:solidFill>
                <a:miter lim="800000"/>
                <a:headEnd/>
                <a:tailEnd/>
              </a:ln>
              <a:effectLst>
                <a:outerShdw blurRad="101600" dist="38100" dir="2700000" sx="106000" sy="106000" algn="tl" rotWithShape="0">
                  <a:prstClr val="black">
                    <a:alpha val="40000"/>
                  </a:prstClr>
                </a:outerShdw>
              </a:effectLst>
              <a:extLst/>
            </p:spPr>
          </p:pic>
          <p:pic>
            <p:nvPicPr>
              <p:cNvPr id="2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51850">
                <a:off x="6067923" y="2046706"/>
                <a:ext cx="983858" cy="1395358"/>
              </a:xfrm>
              <a:prstGeom prst="rect">
                <a:avLst/>
              </a:prstGeom>
              <a:grpFill/>
              <a:ln w="9525">
                <a:solidFill>
                  <a:schemeClr val="tx1"/>
                </a:solidFill>
                <a:miter lim="800000"/>
                <a:headEnd/>
                <a:tailEnd/>
              </a:ln>
              <a:effectLst>
                <a:outerShdw blurRad="101600" dist="38100" dir="2700000" sx="106000" sy="106000" algn="tl" rotWithShape="0">
                  <a:prstClr val="black">
                    <a:alpha val="40000"/>
                  </a:prstClr>
                </a:outerShdw>
              </a:effectLst>
              <a:extLst/>
            </p:spPr>
          </p:pic>
          <p:pic>
            <p:nvPicPr>
              <p:cNvPr id="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40835">
                <a:off x="5675335" y="2106990"/>
                <a:ext cx="950190" cy="1342985"/>
              </a:xfrm>
              <a:prstGeom prst="rect">
                <a:avLst/>
              </a:prstGeom>
              <a:grpFill/>
              <a:ln w="3175">
                <a:solidFill>
                  <a:schemeClr val="tx1"/>
                </a:solidFill>
                <a:miter lim="800000"/>
                <a:headEnd/>
                <a:tailEnd/>
              </a:ln>
              <a:effectLst>
                <a:outerShdw blurRad="101600" dist="38100" dir="2700000" sx="106000" sy="106000" algn="tl" rotWithShape="0">
                  <a:prstClr val="black">
                    <a:alpha val="40000"/>
                  </a:prstClr>
                </a:outerShdw>
              </a:effectLst>
              <a:extLst/>
            </p:spPr>
          </p:pic>
        </p:grpSp>
        <p:sp>
          <p:nvSpPr>
            <p:cNvPr id="14" name="Nuoli vasemmalle ja oikealle 22"/>
            <p:cNvSpPr/>
            <p:nvPr/>
          </p:nvSpPr>
          <p:spPr>
            <a:xfrm rot="5400000">
              <a:off x="3979688" y="2062451"/>
              <a:ext cx="483512"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grpSp>
          <p:nvGrpSpPr>
            <p:cNvPr id="15" name="Ryhmä 2"/>
            <p:cNvGrpSpPr/>
            <p:nvPr/>
          </p:nvGrpSpPr>
          <p:grpSpPr>
            <a:xfrm>
              <a:off x="7302286" y="2224692"/>
              <a:ext cx="1522220" cy="1229543"/>
              <a:chOff x="596382" y="3739527"/>
              <a:chExt cx="2254196" cy="1729280"/>
            </a:xfrm>
          </p:grpSpPr>
          <p:grpSp>
            <p:nvGrpSpPr>
              <p:cNvPr id="21" name="Ryhmä 27"/>
              <p:cNvGrpSpPr/>
              <p:nvPr/>
            </p:nvGrpSpPr>
            <p:grpSpPr>
              <a:xfrm rot="1608213">
                <a:off x="1584855" y="3739527"/>
                <a:ext cx="1265723" cy="1652135"/>
                <a:chOff x="149353" y="2276872"/>
                <a:chExt cx="2030881" cy="2461131"/>
              </a:xfrm>
            </p:grpSpPr>
            <p:pic>
              <p:nvPicPr>
                <p:cNvPr id="25"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4115" y="2276872"/>
                  <a:ext cx="1728192" cy="2461131"/>
                </a:xfrm>
                <a:prstGeom prst="rect">
                  <a:avLst/>
                </a:prstGeom>
                <a:noFill/>
                <a:ln w="3175">
                  <a:solidFill>
                    <a:schemeClr val="tx1"/>
                  </a:solidFill>
                  <a:miter lim="800000"/>
                  <a:headEnd/>
                  <a:tailEnd/>
                </a:ln>
                <a:effectLst>
                  <a:outerShdw blurRad="101600" dist="38100" dir="2700000" sx="106000" sy="106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6" name="Tekstiruutu 29"/>
                <p:cNvSpPr txBox="1"/>
                <p:nvPr/>
              </p:nvSpPr>
              <p:spPr>
                <a:xfrm>
                  <a:off x="149353" y="3632575"/>
                  <a:ext cx="2030881" cy="773799"/>
                </a:xfrm>
                <a:prstGeom prst="rect">
                  <a:avLst/>
                </a:prstGeom>
                <a:noFill/>
              </p:spPr>
              <p:txBody>
                <a:bodyPr wrap="none" rtlCol="0">
                  <a:spAutoFit/>
                </a:bodyPr>
                <a:lstStyle/>
                <a:p>
                  <a:r>
                    <a:rPr lang="fi-FI" b="1" i="1" dirty="0">
                      <a:solidFill>
                        <a:srgbClr val="189B39">
                          <a:lumMod val="75000"/>
                        </a:srgbClr>
                      </a:solidFill>
                    </a:rPr>
                    <a:t>EASP</a:t>
                  </a:r>
                </a:p>
              </p:txBody>
            </p:sp>
          </p:grpSp>
          <p:grpSp>
            <p:nvGrpSpPr>
              <p:cNvPr id="22" name="Ryhmä 23"/>
              <p:cNvGrpSpPr/>
              <p:nvPr/>
            </p:nvGrpSpPr>
            <p:grpSpPr>
              <a:xfrm rot="1608213">
                <a:off x="596382" y="3793774"/>
                <a:ext cx="1356909" cy="1675033"/>
                <a:chOff x="1104115" y="5481306"/>
                <a:chExt cx="2241732" cy="2510387"/>
              </a:xfrm>
              <a:effectLst>
                <a:outerShdw blurRad="101600" dist="38100" dir="2700000" sx="106000" sy="106000" algn="tl" rotWithShape="0">
                  <a:prstClr val="black">
                    <a:alpha val="40000"/>
                  </a:prstClr>
                </a:outerShdw>
              </a:effectLst>
            </p:grpSpPr>
            <p:pic>
              <p:nvPicPr>
                <p:cNvPr id="2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06220" y="5481306"/>
                  <a:ext cx="1739627" cy="25103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4" name="Tekstiruutu 25"/>
                <p:cNvSpPr txBox="1"/>
                <p:nvPr/>
              </p:nvSpPr>
              <p:spPr>
                <a:xfrm>
                  <a:off x="1104115" y="6701776"/>
                  <a:ext cx="2091085" cy="778495"/>
                </a:xfrm>
                <a:prstGeom prst="rect">
                  <a:avLst/>
                </a:prstGeom>
                <a:noFill/>
              </p:spPr>
              <p:txBody>
                <a:bodyPr wrap="none" rtlCol="0">
                  <a:spAutoFit/>
                </a:bodyPr>
                <a:lstStyle/>
                <a:p>
                  <a:r>
                    <a:rPr lang="fi-FI" b="1" i="1" dirty="0">
                      <a:solidFill>
                        <a:srgbClr val="FF0000"/>
                      </a:solidFill>
                    </a:rPr>
                    <a:t>EPAS</a:t>
                  </a:r>
                </a:p>
              </p:txBody>
            </p:sp>
          </p:grpSp>
        </p:grpSp>
        <p:sp>
          <p:nvSpPr>
            <p:cNvPr id="16" name="Nuoli vasemmalle ja oikealle 33"/>
            <p:cNvSpPr/>
            <p:nvPr/>
          </p:nvSpPr>
          <p:spPr>
            <a:xfrm rot="5400000">
              <a:off x="3920552" y="3896064"/>
              <a:ext cx="601791"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pic>
          <p:nvPicPr>
            <p:cNvPr id="17"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97857">
              <a:off x="7643869" y="1147698"/>
              <a:ext cx="642959" cy="906019"/>
            </a:xfrm>
            <a:prstGeom prst="rect">
              <a:avLst/>
            </a:prstGeom>
            <a:noFill/>
            <a:ln w="9525">
              <a:solidFill>
                <a:schemeClr val="tx1"/>
              </a:solidFill>
              <a:miter lim="800000"/>
              <a:headEnd/>
              <a:tailEnd/>
            </a:ln>
            <a:effectLst>
              <a:outerShdw blurRad="101600" dist="38100" dir="2700000" sx="106000" sy="106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8" name="Pyöristetty suorakulmio 30"/>
            <p:cNvSpPr/>
            <p:nvPr/>
          </p:nvSpPr>
          <p:spPr>
            <a:xfrm>
              <a:off x="781454" y="5949280"/>
              <a:ext cx="6861803" cy="576064"/>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Service </a:t>
              </a:r>
              <a:r>
                <a:rPr lang="en-US" sz="900" b="1" i="1" u="sng" dirty="0">
                  <a:solidFill>
                    <a:srgbClr val="FF0000"/>
                  </a:solidFill>
                </a:rPr>
                <a:t>providers</a:t>
              </a:r>
              <a:r>
                <a:rPr lang="fi-FI" sz="900" b="1" i="1" u="sng" dirty="0">
                  <a:solidFill>
                    <a:srgbClr val="FF0000"/>
                  </a:solidFill>
                </a:rPr>
                <a:t> SMS </a:t>
              </a:r>
            </a:p>
          </p:txBody>
        </p:sp>
        <p:sp>
          <p:nvSpPr>
            <p:cNvPr id="19" name="Nuoli vasemmalle ja oikealle 31"/>
            <p:cNvSpPr/>
            <p:nvPr/>
          </p:nvSpPr>
          <p:spPr>
            <a:xfrm rot="5400000">
              <a:off x="3977203" y="5665336"/>
              <a:ext cx="488482"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pic>
          <p:nvPicPr>
            <p:cNvPr id="20" name="Picture 2" descr="C:\Users\koivuhel\AppData\Local\Microsoft\Windows\Temporary Internet Files\Content.IE5\NG9T73I8\book-311436_960_72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6124" y="5776831"/>
              <a:ext cx="966997" cy="770037"/>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itle 1"/>
          <p:cNvSpPr txBox="1">
            <a:spLocks/>
          </p:cNvSpPr>
          <p:nvPr/>
        </p:nvSpPr>
        <p:spPr>
          <a:xfrm>
            <a:off x="461289" y="1205924"/>
            <a:ext cx="3219859" cy="436656"/>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ctr"/>
            <a:r>
              <a:rPr lang="fi-FI" sz="2000" i="1" dirty="0"/>
              <a:t>Aviation</a:t>
            </a:r>
          </a:p>
        </p:txBody>
      </p:sp>
      <p:sp>
        <p:nvSpPr>
          <p:cNvPr id="31" name="Title 1"/>
          <p:cNvSpPr txBox="1">
            <a:spLocks/>
          </p:cNvSpPr>
          <p:nvPr/>
        </p:nvSpPr>
        <p:spPr>
          <a:xfrm>
            <a:off x="5004048" y="1210031"/>
            <a:ext cx="3219859" cy="436656"/>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ctr"/>
            <a:r>
              <a:rPr lang="fi-FI" sz="2000" i="1" dirty="0"/>
              <a:t>Railway</a:t>
            </a:r>
          </a:p>
        </p:txBody>
      </p:sp>
      <p:grpSp>
        <p:nvGrpSpPr>
          <p:cNvPr id="32" name="Group 31"/>
          <p:cNvGrpSpPr/>
          <p:nvPr/>
        </p:nvGrpSpPr>
        <p:grpSpPr>
          <a:xfrm>
            <a:off x="4916816" y="1557169"/>
            <a:ext cx="3274748" cy="3022619"/>
            <a:chOff x="251649" y="942043"/>
            <a:chExt cx="8555998" cy="5727322"/>
          </a:xfrm>
        </p:grpSpPr>
        <p:sp>
          <p:nvSpPr>
            <p:cNvPr id="33" name="Pyöristetty suorakulmio 37"/>
            <p:cNvSpPr/>
            <p:nvPr/>
          </p:nvSpPr>
          <p:spPr>
            <a:xfrm>
              <a:off x="251649" y="942044"/>
              <a:ext cx="8555998" cy="5727321"/>
            </a:xfrm>
            <a:prstGeom prst="roundRect">
              <a:avLst/>
            </a:prstGeom>
            <a:solidFill>
              <a:schemeClr val="bg2">
                <a:lumMod val="8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solidFill>
                  <a:srgbClr val="FFFFFF"/>
                </a:solidFill>
              </a:endParaRPr>
            </a:p>
          </p:txBody>
        </p:sp>
        <p:sp>
          <p:nvSpPr>
            <p:cNvPr id="35" name="Pyöristetty suorakulmio 26"/>
            <p:cNvSpPr/>
            <p:nvPr/>
          </p:nvSpPr>
          <p:spPr>
            <a:xfrm>
              <a:off x="781450" y="942043"/>
              <a:ext cx="6849592" cy="1126728"/>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Common safety tragets (CST) ERA</a:t>
              </a:r>
            </a:p>
            <a:p>
              <a:endParaRPr lang="fi-FI" sz="900" b="1" i="1" u="sng" dirty="0">
                <a:solidFill>
                  <a:srgbClr val="FF0000"/>
                </a:solidFill>
              </a:endParaRPr>
            </a:p>
          </p:txBody>
        </p:sp>
        <p:sp>
          <p:nvSpPr>
            <p:cNvPr id="36" name="Pyöristetty suorakulmio 15"/>
            <p:cNvSpPr/>
            <p:nvPr/>
          </p:nvSpPr>
          <p:spPr>
            <a:xfrm>
              <a:off x="781451" y="2472352"/>
              <a:ext cx="6849590" cy="1316688"/>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Common safety regulatory framework</a:t>
              </a:r>
            </a:p>
            <a:p>
              <a:endParaRPr lang="fi-FI" sz="900" b="1" i="1" u="sng" dirty="0">
                <a:solidFill>
                  <a:srgbClr val="FF0000"/>
                </a:solidFill>
              </a:endParaRPr>
            </a:p>
            <a:p>
              <a:r>
                <a:rPr lang="fi-FI" sz="900" b="1" i="1" u="sng" dirty="0">
                  <a:solidFill>
                    <a:srgbClr val="FF0000"/>
                  </a:solidFill>
                </a:rPr>
                <a:t>Harmonized processes, common safety analysis methods and mitigations strategy</a:t>
              </a:r>
            </a:p>
          </p:txBody>
        </p:sp>
        <p:sp>
          <p:nvSpPr>
            <p:cNvPr id="37" name="Pyöristetty suorakulmio 17"/>
            <p:cNvSpPr/>
            <p:nvPr/>
          </p:nvSpPr>
          <p:spPr>
            <a:xfrm>
              <a:off x="781454" y="4365104"/>
              <a:ext cx="6849589" cy="1224136"/>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fi-FI" sz="900" b="1" i="1" u="sng" dirty="0">
                <a:solidFill>
                  <a:srgbClr val="FF0000"/>
                </a:solidFill>
              </a:endParaRPr>
            </a:p>
            <a:p>
              <a:r>
                <a:rPr lang="fi-FI" sz="900" b="1" i="1" u="sng" dirty="0">
                  <a:solidFill>
                    <a:srgbClr val="FF0000"/>
                  </a:solidFill>
                </a:rPr>
                <a:t>Harmonized safety Indicators</a:t>
              </a:r>
            </a:p>
            <a:p>
              <a:endParaRPr lang="en-US" sz="900" dirty="0">
                <a:solidFill>
                  <a:srgbClr val="000000"/>
                </a:solidFill>
              </a:endParaRPr>
            </a:p>
          </p:txBody>
        </p:sp>
        <p:sp>
          <p:nvSpPr>
            <p:cNvPr id="39" name="Nuoli vasemmalle ja oikealle 22"/>
            <p:cNvSpPr/>
            <p:nvPr/>
          </p:nvSpPr>
          <p:spPr>
            <a:xfrm rot="5400000">
              <a:off x="3979688" y="2062451"/>
              <a:ext cx="483512"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sp>
          <p:nvSpPr>
            <p:cNvPr id="41" name="Nuoli vasemmalle ja oikealle 33"/>
            <p:cNvSpPr/>
            <p:nvPr/>
          </p:nvSpPr>
          <p:spPr>
            <a:xfrm rot="5400000">
              <a:off x="3920552" y="3896064"/>
              <a:ext cx="601791"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sp>
          <p:nvSpPr>
            <p:cNvPr id="43" name="Pyöristetty suorakulmio 30"/>
            <p:cNvSpPr/>
            <p:nvPr/>
          </p:nvSpPr>
          <p:spPr>
            <a:xfrm>
              <a:off x="781454" y="5949280"/>
              <a:ext cx="6861803" cy="576064"/>
            </a:xfrm>
            <a:prstGeom prst="roundRect">
              <a:avLst/>
            </a:prstGeom>
            <a:solidFill>
              <a:schemeClr val="accent5">
                <a:lumMod val="20000"/>
                <a:lumOff val="80000"/>
              </a:schemeClr>
            </a:solidFill>
            <a:effectLst>
              <a:outerShdw blurRad="1016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900" b="1" i="1" u="sng" dirty="0">
                  <a:solidFill>
                    <a:srgbClr val="FF0000"/>
                  </a:solidFill>
                </a:rPr>
                <a:t>SMS Railway Undertakings(Rus) Infrasctruture managers (Ims)</a:t>
              </a:r>
            </a:p>
          </p:txBody>
        </p:sp>
        <p:sp>
          <p:nvSpPr>
            <p:cNvPr id="44" name="Nuoli vasemmalle ja oikealle 31"/>
            <p:cNvSpPr/>
            <p:nvPr/>
          </p:nvSpPr>
          <p:spPr>
            <a:xfrm rot="5400000">
              <a:off x="3977203" y="5665336"/>
              <a:ext cx="488482" cy="336299"/>
            </a:xfrm>
            <a:prstGeom prst="leftRightArrow">
              <a:avLst/>
            </a:prstGeom>
            <a:solidFill>
              <a:srgbClr val="FF0000"/>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grpSp>
      <p:pic>
        <p:nvPicPr>
          <p:cNvPr id="3" name="Picture 2"/>
          <p:cNvPicPr>
            <a:picLocks noChangeAspect="1"/>
          </p:cNvPicPr>
          <p:nvPr/>
        </p:nvPicPr>
        <p:blipFill>
          <a:blip r:embed="rId9"/>
          <a:stretch>
            <a:fillRect/>
          </a:stretch>
        </p:blipFill>
        <p:spPr>
          <a:xfrm>
            <a:off x="7308304" y="1794552"/>
            <a:ext cx="1086038" cy="387861"/>
          </a:xfrm>
          <a:prstGeom prst="rect">
            <a:avLst/>
          </a:prstGeom>
        </p:spPr>
      </p:pic>
      <p:pic>
        <p:nvPicPr>
          <p:cNvPr id="4" name="Picture 3"/>
          <p:cNvPicPr>
            <a:picLocks noChangeAspect="1"/>
          </p:cNvPicPr>
          <p:nvPr/>
        </p:nvPicPr>
        <p:blipFill>
          <a:blip r:embed="rId10"/>
          <a:stretch>
            <a:fillRect/>
          </a:stretch>
        </p:blipFill>
        <p:spPr>
          <a:xfrm>
            <a:off x="7261302" y="1543354"/>
            <a:ext cx="619776" cy="333117"/>
          </a:xfrm>
          <a:prstGeom prst="rect">
            <a:avLst/>
          </a:prstGeom>
        </p:spPr>
      </p:pic>
      <p:pic>
        <p:nvPicPr>
          <p:cNvPr id="7" name="Picture 6"/>
          <p:cNvPicPr>
            <a:picLocks noChangeAspect="1"/>
          </p:cNvPicPr>
          <p:nvPr/>
        </p:nvPicPr>
        <p:blipFill>
          <a:blip r:embed="rId11"/>
          <a:stretch>
            <a:fillRect/>
          </a:stretch>
        </p:blipFill>
        <p:spPr>
          <a:xfrm>
            <a:off x="7635243" y="2459515"/>
            <a:ext cx="402161" cy="702513"/>
          </a:xfrm>
          <a:prstGeom prst="rect">
            <a:avLst/>
          </a:prstGeom>
        </p:spPr>
      </p:pic>
      <p:pic>
        <p:nvPicPr>
          <p:cNvPr id="38" name="Picture 37"/>
          <p:cNvPicPr>
            <a:picLocks noChangeAspect="1"/>
          </p:cNvPicPr>
          <p:nvPr/>
        </p:nvPicPr>
        <p:blipFill>
          <a:blip r:embed="rId12"/>
          <a:stretch>
            <a:fillRect/>
          </a:stretch>
        </p:blipFill>
        <p:spPr>
          <a:xfrm>
            <a:off x="7524327" y="3363701"/>
            <a:ext cx="601003" cy="452575"/>
          </a:xfrm>
          <a:prstGeom prst="rect">
            <a:avLst/>
          </a:prstGeom>
        </p:spPr>
      </p:pic>
      <p:pic>
        <p:nvPicPr>
          <p:cNvPr id="40" name="Picture 39"/>
          <p:cNvPicPr>
            <a:picLocks noChangeAspect="1"/>
          </p:cNvPicPr>
          <p:nvPr/>
        </p:nvPicPr>
        <p:blipFill>
          <a:blip r:embed="rId13"/>
          <a:stretch>
            <a:fillRect/>
          </a:stretch>
        </p:blipFill>
        <p:spPr>
          <a:xfrm>
            <a:off x="7563993" y="4194151"/>
            <a:ext cx="627571" cy="309965"/>
          </a:xfrm>
          <a:prstGeom prst="rect">
            <a:avLst/>
          </a:prstGeom>
        </p:spPr>
      </p:pic>
      <p:pic>
        <p:nvPicPr>
          <p:cNvPr id="45" name="Picture 44"/>
          <p:cNvPicPr>
            <a:picLocks noChangeAspect="1"/>
          </p:cNvPicPr>
          <p:nvPr/>
        </p:nvPicPr>
        <p:blipFill>
          <a:blip r:embed="rId14"/>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3934043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Placeholder 2"/>
          <p:cNvSpPr>
            <a:spLocks noGrp="1"/>
          </p:cNvSpPr>
          <p:nvPr>
            <p:ph sz="quarter" idx="14"/>
          </p:nvPr>
        </p:nvSpPr>
        <p:spPr/>
        <p:txBody>
          <a:bodyPr/>
          <a:lstStyle/>
          <a:p>
            <a:pPr>
              <a:spcBef>
                <a:spcPts val="0"/>
              </a:spcBef>
            </a:pPr>
            <a:endParaRPr lang="fi-FI" sz="2000" b="0" dirty="0"/>
          </a:p>
          <a:p>
            <a:pPr>
              <a:spcBef>
                <a:spcPts val="0"/>
              </a:spcBef>
            </a:pPr>
            <a:r>
              <a:rPr lang="fi-FI" sz="2000" b="0" dirty="0"/>
              <a:t>Reporting and </a:t>
            </a:r>
            <a:r>
              <a:rPr lang="fi-FI" sz="2000" b="0" dirty="0" err="1"/>
              <a:t>administrative</a:t>
            </a:r>
            <a:r>
              <a:rPr lang="fi-FI" sz="2000" b="0" dirty="0"/>
              <a:t> </a:t>
            </a:r>
            <a:r>
              <a:rPr lang="fi-FI" sz="2000" b="0" dirty="0" err="1"/>
              <a:t>requirements</a:t>
            </a:r>
            <a:r>
              <a:rPr lang="fi-FI" sz="2000" b="0" dirty="0"/>
              <a:t> </a:t>
            </a:r>
            <a:r>
              <a:rPr lang="fi-FI" sz="2000" b="0" dirty="0" err="1"/>
              <a:t>cause</a:t>
            </a:r>
            <a:r>
              <a:rPr lang="fi-FI" sz="2000" b="0" dirty="0"/>
              <a:t> </a:t>
            </a:r>
            <a:r>
              <a:rPr lang="fi-FI" sz="2000" dirty="0" err="1"/>
              <a:t>high</a:t>
            </a:r>
            <a:r>
              <a:rPr lang="fi-FI" sz="2000" dirty="0"/>
              <a:t> </a:t>
            </a:r>
            <a:r>
              <a:rPr lang="fi-FI" sz="2000" dirty="0" err="1"/>
              <a:t>organizational</a:t>
            </a:r>
            <a:r>
              <a:rPr lang="fi-FI" sz="2000" dirty="0"/>
              <a:t> </a:t>
            </a:r>
            <a:r>
              <a:rPr lang="fi-FI" sz="2000" dirty="0" err="1"/>
              <a:t>burdens</a:t>
            </a:r>
            <a:r>
              <a:rPr lang="fi-FI" sz="2000" b="0" dirty="0"/>
              <a:t> </a:t>
            </a:r>
            <a:r>
              <a:rPr lang="fi-FI" sz="2000" b="0" dirty="0" err="1"/>
              <a:t>across</a:t>
            </a:r>
            <a:r>
              <a:rPr lang="fi-FI" sz="2000" b="0" dirty="0"/>
              <a:t> </a:t>
            </a:r>
            <a:r>
              <a:rPr lang="fi-FI" sz="2000" b="0" dirty="0" err="1"/>
              <a:t>the</a:t>
            </a:r>
            <a:r>
              <a:rPr lang="fi-FI" sz="2000" b="0" dirty="0"/>
              <a:t> </a:t>
            </a:r>
            <a:r>
              <a:rPr lang="fi-FI" sz="2000" b="0" dirty="0" err="1"/>
              <a:t>maritime</a:t>
            </a:r>
            <a:r>
              <a:rPr lang="fi-FI" sz="2000" b="0" dirty="0"/>
              <a:t> </a:t>
            </a:r>
            <a:r>
              <a:rPr lang="fi-FI" sz="2000" b="0" dirty="0" err="1"/>
              <a:t>system</a:t>
            </a:r>
            <a:endParaRPr lang="en-US" sz="2000" b="0" dirty="0"/>
          </a:p>
          <a:p>
            <a:pPr algn="just">
              <a:spcBef>
                <a:spcPts val="0"/>
              </a:spcBef>
            </a:pPr>
            <a:endParaRPr lang="fi-FI" sz="2000" b="0" dirty="0"/>
          </a:p>
          <a:p>
            <a:pPr algn="just">
              <a:spcBef>
                <a:spcPts val="0"/>
              </a:spcBef>
            </a:pPr>
            <a:endParaRPr lang="fi-FI" sz="2000" b="0" dirty="0"/>
          </a:p>
        </p:txBody>
      </p:sp>
      <p:sp>
        <p:nvSpPr>
          <p:cNvPr id="4" name="Content Placeholder 3"/>
          <p:cNvSpPr>
            <a:spLocks noGrp="1"/>
          </p:cNvSpPr>
          <p:nvPr>
            <p:ph sz="quarter" idx="18"/>
          </p:nvPr>
        </p:nvSpPr>
        <p:spPr/>
        <p:txBody>
          <a:bodyPr/>
          <a:lstStyle/>
          <a:p>
            <a:pPr algn="r">
              <a:spcBef>
                <a:spcPts val="0"/>
              </a:spcBef>
            </a:pPr>
            <a:endParaRPr lang="fi-FI" sz="2000" b="0" dirty="0"/>
          </a:p>
          <a:p>
            <a:pPr algn="r">
              <a:spcBef>
                <a:spcPts val="0"/>
              </a:spcBef>
            </a:pPr>
            <a:r>
              <a:rPr lang="fi-FI" sz="2000" b="0" dirty="0"/>
              <a:t>MARSEILLE </a:t>
            </a:r>
            <a:r>
              <a:rPr lang="fi-FI" sz="2000" b="0" dirty="0" err="1"/>
              <a:t>integrates</a:t>
            </a:r>
            <a:r>
              <a:rPr lang="fi-FI" sz="2000" b="0" dirty="0"/>
              <a:t> and </a:t>
            </a:r>
            <a:r>
              <a:rPr lang="fi-FI" sz="2000" b="0" dirty="0" err="1"/>
              <a:t>harmonizes</a:t>
            </a:r>
            <a:r>
              <a:rPr lang="fi-FI" sz="2000" b="0" dirty="0"/>
              <a:t> </a:t>
            </a:r>
            <a:r>
              <a:rPr lang="fi-FI" sz="2000" b="0" dirty="0" err="1"/>
              <a:t>current</a:t>
            </a:r>
            <a:r>
              <a:rPr lang="fi-FI" sz="2000" b="0" dirty="0"/>
              <a:t> </a:t>
            </a:r>
            <a:r>
              <a:rPr lang="fi-FI" sz="2000" b="0" dirty="0" err="1"/>
              <a:t>practices</a:t>
            </a:r>
            <a:r>
              <a:rPr lang="fi-FI" sz="2000" b="0" dirty="0"/>
              <a:t>, </a:t>
            </a:r>
            <a:r>
              <a:rPr lang="fi-FI" sz="2000" dirty="0" err="1"/>
              <a:t>reducing</a:t>
            </a:r>
            <a:r>
              <a:rPr lang="fi-FI" sz="2000" dirty="0"/>
              <a:t> </a:t>
            </a:r>
            <a:r>
              <a:rPr lang="fi-FI" sz="2000" dirty="0" err="1"/>
              <a:t>the</a:t>
            </a:r>
            <a:r>
              <a:rPr lang="fi-FI" sz="2000" dirty="0"/>
              <a:t> </a:t>
            </a:r>
            <a:r>
              <a:rPr lang="fi-FI" sz="2000" dirty="0" err="1"/>
              <a:t>burdens</a:t>
            </a:r>
            <a:r>
              <a:rPr lang="fi-FI" sz="2000" b="0" dirty="0"/>
              <a:t> and </a:t>
            </a:r>
            <a:r>
              <a:rPr lang="fi-FI" sz="2000" dirty="0" err="1"/>
              <a:t>increasing</a:t>
            </a:r>
            <a:r>
              <a:rPr lang="fi-FI" sz="2000" dirty="0"/>
              <a:t> </a:t>
            </a:r>
            <a:r>
              <a:rPr lang="fi-FI" sz="2000" dirty="0" err="1"/>
              <a:t>efficient</a:t>
            </a:r>
            <a:r>
              <a:rPr lang="fi-FI" sz="2000" dirty="0"/>
              <a:t> </a:t>
            </a:r>
            <a:r>
              <a:rPr lang="fi-FI" sz="2000" dirty="0" err="1"/>
              <a:t>use</a:t>
            </a:r>
            <a:r>
              <a:rPr lang="fi-FI" sz="2000" dirty="0"/>
              <a:t> of </a:t>
            </a:r>
            <a:r>
              <a:rPr lang="fi-FI" sz="2000" dirty="0" err="1"/>
              <a:t>human</a:t>
            </a:r>
            <a:r>
              <a:rPr lang="fi-FI" sz="2000" dirty="0"/>
              <a:t> and </a:t>
            </a:r>
            <a:r>
              <a:rPr lang="fi-FI" sz="2000" dirty="0" err="1"/>
              <a:t>technical</a:t>
            </a:r>
            <a:r>
              <a:rPr lang="fi-FI" sz="2000" dirty="0"/>
              <a:t> </a:t>
            </a:r>
            <a:r>
              <a:rPr lang="fi-FI" sz="2000" dirty="0" err="1"/>
              <a:t>resources</a:t>
            </a:r>
            <a:endParaRPr lang="en-US" sz="2000" dirty="0"/>
          </a:p>
          <a:p>
            <a:endParaRPr lang="en-US" b="0" dirty="0"/>
          </a:p>
        </p:txBody>
      </p:sp>
      <p:sp>
        <p:nvSpPr>
          <p:cNvPr id="3" name="Date Placeholder 2"/>
          <p:cNvSpPr>
            <a:spLocks noGrp="1"/>
          </p:cNvSpPr>
          <p:nvPr>
            <p:ph type="dt" sz="half" idx="19"/>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21"/>
          </p:nvPr>
        </p:nvSpPr>
        <p:spPr/>
        <p:txBody>
          <a:bodyPr/>
          <a:lstStyle/>
          <a:p>
            <a:fld id="{C762A262-73F1-9942-AAD6-914D3B8C29C9}" type="slidenum">
              <a:rPr lang="fi-FI" smtClean="0"/>
              <a:pPr/>
              <a:t>7</a:t>
            </a:fld>
            <a:endParaRPr lang="fi-FI" dirty="0"/>
          </a:p>
        </p:txBody>
      </p:sp>
      <p:sp>
        <p:nvSpPr>
          <p:cNvPr id="8" name="Title 1"/>
          <p:cNvSpPr>
            <a:spLocks noGrp="1"/>
          </p:cNvSpPr>
          <p:nvPr>
            <p:ph type="ctrTitle"/>
          </p:nvPr>
        </p:nvSpPr>
        <p:spPr>
          <a:xfrm>
            <a:off x="463308" y="265113"/>
            <a:ext cx="3988079" cy="996498"/>
          </a:xfrm>
        </p:spPr>
        <p:txBody>
          <a:bodyPr/>
          <a:lstStyle/>
          <a:p>
            <a:r>
              <a:rPr lang="en-GB" dirty="0"/>
              <a:t>Current</a:t>
            </a:r>
            <a:br>
              <a:rPr lang="en-GB" dirty="0"/>
            </a:br>
            <a:r>
              <a:rPr lang="en-GB" dirty="0"/>
              <a:t>challenge</a:t>
            </a:r>
          </a:p>
        </p:txBody>
      </p:sp>
      <p:sp>
        <p:nvSpPr>
          <p:cNvPr id="9" name="Title 1"/>
          <p:cNvSpPr txBox="1">
            <a:spLocks/>
          </p:cNvSpPr>
          <p:nvPr/>
        </p:nvSpPr>
        <p:spPr>
          <a:xfrm>
            <a:off x="4687608" y="265113"/>
            <a:ext cx="3988079" cy="996498"/>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r"/>
            <a:r>
              <a:rPr lang="en-GB" dirty="0"/>
              <a:t>MARSEILLE</a:t>
            </a:r>
            <a:br>
              <a:rPr lang="en-GB" dirty="0"/>
            </a:br>
            <a:r>
              <a:rPr lang="en-GB" dirty="0"/>
              <a:t>solution</a:t>
            </a:r>
          </a:p>
        </p:txBody>
      </p:sp>
      <p:pic>
        <p:nvPicPr>
          <p:cNvPr id="10" name="Picture 9"/>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413693750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yöristetty suorakulmio 37"/>
          <p:cNvSpPr/>
          <p:nvPr/>
        </p:nvSpPr>
        <p:spPr>
          <a:xfrm>
            <a:off x="611560" y="1201316"/>
            <a:ext cx="7920880" cy="3299325"/>
          </a:xfrm>
          <a:prstGeom prst="roundRect">
            <a:avLst/>
          </a:prstGeom>
          <a:solidFill>
            <a:schemeClr val="bg2">
              <a:lumMod val="8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solidFill>
                <a:srgbClr val="FFFFFF"/>
              </a:solidFill>
            </a:endParaRPr>
          </a:p>
        </p:txBody>
      </p:sp>
      <p:sp>
        <p:nvSpPr>
          <p:cNvPr id="2" name="Title 1"/>
          <p:cNvSpPr>
            <a:spLocks noGrp="1"/>
          </p:cNvSpPr>
          <p:nvPr>
            <p:ph type="ctrTitle"/>
          </p:nvPr>
        </p:nvSpPr>
        <p:spPr>
          <a:xfrm>
            <a:off x="463308" y="492850"/>
            <a:ext cx="8212380" cy="996498"/>
          </a:xfrm>
        </p:spPr>
        <p:txBody>
          <a:bodyPr/>
          <a:lstStyle/>
          <a:p>
            <a:r>
              <a:rPr lang="fi-FI" sz="2800" dirty="0"/>
              <a:t>Harmonization for reducing organizational burdens</a:t>
            </a:r>
          </a:p>
        </p:txBody>
      </p:sp>
      <p:sp>
        <p:nvSpPr>
          <p:cNvPr id="5" name="Date Placeholder 4"/>
          <p:cNvSpPr>
            <a:spLocks noGrp="1"/>
          </p:cNvSpPr>
          <p:nvPr>
            <p:ph type="dt" sz="half" idx="19"/>
          </p:nvPr>
        </p:nvSpPr>
        <p:spPr/>
        <p:txBody>
          <a:bodyPr/>
          <a:lstStyle/>
          <a:p>
            <a:pPr>
              <a:defRPr/>
            </a:pPr>
            <a:fld id="{686F12C3-4421-43A0-8844-8188FCFDF52F}" type="datetime1">
              <a:rPr lang="fi-FI" smtClean="0"/>
              <a:t>17.5.2016</a:t>
            </a:fld>
            <a:endParaRPr lang="fi-FI"/>
          </a:p>
        </p:txBody>
      </p:sp>
      <p:sp>
        <p:nvSpPr>
          <p:cNvPr id="6" name="Slide Number Placeholder 5"/>
          <p:cNvSpPr>
            <a:spLocks noGrp="1"/>
          </p:cNvSpPr>
          <p:nvPr>
            <p:ph type="sldNum" sz="quarter" idx="21"/>
          </p:nvPr>
        </p:nvSpPr>
        <p:spPr/>
        <p:txBody>
          <a:bodyPr/>
          <a:lstStyle/>
          <a:p>
            <a:pPr>
              <a:defRPr/>
            </a:pPr>
            <a:fld id="{7D79A8AE-7274-0C4A-AB42-92022833E6E2}" type="slidenum">
              <a:rPr lang="fi-FI" smtClean="0"/>
              <a:pPr>
                <a:defRPr/>
              </a:pPr>
              <a:t>8</a:t>
            </a:fld>
            <a:endParaRPr lang="fi-FI"/>
          </a:p>
        </p:txBody>
      </p:sp>
      <p:sp>
        <p:nvSpPr>
          <p:cNvPr id="10" name="Rectangle 9"/>
          <p:cNvSpPr/>
          <p:nvPr/>
        </p:nvSpPr>
        <p:spPr>
          <a:xfrm>
            <a:off x="1222289" y="1483319"/>
            <a:ext cx="1063346" cy="2664296"/>
          </a:xfrm>
          <a:prstGeom prst="rect">
            <a:avLst/>
          </a:prstGeom>
          <a:solidFill>
            <a:schemeClr val="accent2"/>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r>
              <a:rPr lang="fi-FI" dirty="0"/>
              <a:t>Human Resources</a:t>
            </a:r>
          </a:p>
        </p:txBody>
      </p:sp>
      <p:sp>
        <p:nvSpPr>
          <p:cNvPr id="12" name="Rectangle 11"/>
          <p:cNvSpPr/>
          <p:nvPr/>
        </p:nvSpPr>
        <p:spPr>
          <a:xfrm>
            <a:off x="3382529" y="2131391"/>
            <a:ext cx="869417" cy="2016224"/>
          </a:xfrm>
          <a:prstGeom prst="rect">
            <a:avLst/>
          </a:prstGeom>
          <a:solidFill>
            <a:srgbClr val="92D050"/>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r>
              <a:rPr lang="fi-FI" dirty="0"/>
              <a:t>Economic Resources</a:t>
            </a:r>
          </a:p>
        </p:txBody>
      </p:sp>
      <p:sp>
        <p:nvSpPr>
          <p:cNvPr id="13" name="Rectangle 12"/>
          <p:cNvSpPr/>
          <p:nvPr/>
        </p:nvSpPr>
        <p:spPr>
          <a:xfrm>
            <a:off x="2349302" y="1843359"/>
            <a:ext cx="961219" cy="2299692"/>
          </a:xfrm>
          <a:prstGeom prst="rect">
            <a:avLst/>
          </a:prstGeom>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r>
              <a:rPr lang="fi-FI" dirty="0"/>
              <a:t>Technical resources</a:t>
            </a:r>
          </a:p>
        </p:txBody>
      </p:sp>
      <p:sp>
        <p:nvSpPr>
          <p:cNvPr id="14" name="Rectangle 13"/>
          <p:cNvSpPr/>
          <p:nvPr/>
        </p:nvSpPr>
        <p:spPr>
          <a:xfrm>
            <a:off x="4318633" y="2419423"/>
            <a:ext cx="847322" cy="1723628"/>
          </a:xfrm>
          <a:prstGeom prst="rect">
            <a:avLst/>
          </a:prstGeom>
          <a:solidFill>
            <a:schemeClr val="accent3">
              <a:lumMod val="50000"/>
            </a:schemeClr>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r>
              <a:rPr lang="fi-FI" dirty="0"/>
              <a:t>Safety regulations</a:t>
            </a:r>
          </a:p>
        </p:txBody>
      </p:sp>
      <p:cxnSp>
        <p:nvCxnSpPr>
          <p:cNvPr id="15" name="Straight Arrow Connector 14"/>
          <p:cNvCxnSpPr/>
          <p:nvPr/>
        </p:nvCxnSpPr>
        <p:spPr>
          <a:xfrm>
            <a:off x="2285635" y="1483319"/>
            <a:ext cx="3304027"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13" idx="0"/>
          </p:cNvCxnSpPr>
          <p:nvPr/>
        </p:nvCxnSpPr>
        <p:spPr>
          <a:xfrm>
            <a:off x="2829912" y="1843359"/>
            <a:ext cx="2759750"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12" idx="0"/>
          </p:cNvCxnSpPr>
          <p:nvPr/>
        </p:nvCxnSpPr>
        <p:spPr>
          <a:xfrm>
            <a:off x="3817238" y="2131391"/>
            <a:ext cx="1772424" cy="7348"/>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4" idx="0"/>
          </p:cNvCxnSpPr>
          <p:nvPr/>
        </p:nvCxnSpPr>
        <p:spPr>
          <a:xfrm>
            <a:off x="4742294" y="2419423"/>
            <a:ext cx="847368" cy="0"/>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5724128" y="1347062"/>
            <a:ext cx="2708434" cy="246221"/>
          </a:xfrm>
          <a:prstGeom prst="rect">
            <a:avLst/>
          </a:prstGeom>
          <a:noFill/>
        </p:spPr>
        <p:txBody>
          <a:bodyPr vert="horz" wrap="square" lIns="0" tIns="0" rIns="0" bIns="0" rtlCol="0">
            <a:spAutoFit/>
          </a:bodyPr>
          <a:lstStyle/>
          <a:p>
            <a:r>
              <a:rPr lang="fi-FI" sz="1600" b="1" dirty="0">
                <a:solidFill>
                  <a:schemeClr val="accent2">
                    <a:lumMod val="75000"/>
                  </a:schemeClr>
                </a:solidFill>
              </a:rPr>
              <a:t>Acceptable work load</a:t>
            </a:r>
          </a:p>
        </p:txBody>
      </p:sp>
      <p:sp>
        <p:nvSpPr>
          <p:cNvPr id="29" name="TextBox 28"/>
          <p:cNvSpPr txBox="1"/>
          <p:nvPr/>
        </p:nvSpPr>
        <p:spPr>
          <a:xfrm>
            <a:off x="5724128" y="2008280"/>
            <a:ext cx="2462213" cy="246221"/>
          </a:xfrm>
          <a:prstGeom prst="rect">
            <a:avLst/>
          </a:prstGeom>
          <a:noFill/>
        </p:spPr>
        <p:txBody>
          <a:bodyPr vert="horz" wrap="square" lIns="0" tIns="0" rIns="0" bIns="0" rtlCol="0">
            <a:spAutoFit/>
          </a:bodyPr>
          <a:lstStyle/>
          <a:p>
            <a:r>
              <a:rPr lang="fi-FI" sz="1600" b="1" dirty="0">
                <a:solidFill>
                  <a:srgbClr val="006600"/>
                </a:solidFill>
              </a:rPr>
              <a:t>Economic effciency</a:t>
            </a:r>
          </a:p>
        </p:txBody>
      </p:sp>
      <p:sp>
        <p:nvSpPr>
          <p:cNvPr id="30" name="TextBox 29"/>
          <p:cNvSpPr txBox="1"/>
          <p:nvPr/>
        </p:nvSpPr>
        <p:spPr>
          <a:xfrm>
            <a:off x="5729370" y="2300085"/>
            <a:ext cx="2708434" cy="492443"/>
          </a:xfrm>
          <a:prstGeom prst="rect">
            <a:avLst/>
          </a:prstGeom>
          <a:noFill/>
        </p:spPr>
        <p:txBody>
          <a:bodyPr vert="horz" wrap="square" lIns="0" tIns="0" rIns="0" bIns="0" rtlCol="0">
            <a:spAutoFit/>
          </a:bodyPr>
          <a:lstStyle/>
          <a:p>
            <a:r>
              <a:rPr lang="fi-FI" sz="1600" b="1" dirty="0">
                <a:solidFill>
                  <a:srgbClr val="740000"/>
                </a:solidFill>
              </a:rPr>
              <a:t>Fulfillment and efficient use of the regulations</a:t>
            </a:r>
          </a:p>
        </p:txBody>
      </p:sp>
      <p:sp>
        <p:nvSpPr>
          <p:cNvPr id="32" name="TextBox 31"/>
          <p:cNvSpPr txBox="1"/>
          <p:nvPr/>
        </p:nvSpPr>
        <p:spPr>
          <a:xfrm>
            <a:off x="5724128" y="1700305"/>
            <a:ext cx="3447098" cy="246221"/>
          </a:xfrm>
          <a:prstGeom prst="rect">
            <a:avLst/>
          </a:prstGeom>
          <a:noFill/>
        </p:spPr>
        <p:txBody>
          <a:bodyPr vert="horz" wrap="square" lIns="0" tIns="0" rIns="0" bIns="0" rtlCol="0">
            <a:spAutoFit/>
          </a:bodyPr>
          <a:lstStyle/>
          <a:p>
            <a:r>
              <a:rPr lang="fi-FI" sz="1600" b="1" dirty="0">
                <a:solidFill>
                  <a:srgbClr val="FF6600"/>
                </a:solidFill>
              </a:rPr>
              <a:t>Optimization of technology</a:t>
            </a:r>
          </a:p>
        </p:txBody>
      </p:sp>
      <p:pic>
        <p:nvPicPr>
          <p:cNvPr id="19" name="Picture 18"/>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288596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Placeholder 2"/>
          <p:cNvSpPr>
            <a:spLocks noGrp="1"/>
          </p:cNvSpPr>
          <p:nvPr>
            <p:ph sz="quarter" idx="14"/>
          </p:nvPr>
        </p:nvSpPr>
        <p:spPr/>
        <p:txBody>
          <a:bodyPr/>
          <a:lstStyle/>
          <a:p>
            <a:pPr>
              <a:spcBef>
                <a:spcPts val="0"/>
              </a:spcBef>
            </a:pPr>
            <a:endParaRPr lang="fi-FI" sz="2000" b="0" dirty="0"/>
          </a:p>
          <a:p>
            <a:pPr>
              <a:spcBef>
                <a:spcPts val="0"/>
              </a:spcBef>
            </a:pPr>
            <a:r>
              <a:rPr lang="fi-FI" sz="2000" dirty="0" err="1"/>
              <a:t>Existing</a:t>
            </a:r>
            <a:r>
              <a:rPr lang="fi-FI" sz="2000" dirty="0"/>
              <a:t> </a:t>
            </a:r>
            <a:r>
              <a:rPr lang="fi-FI" sz="2000" dirty="0" err="1"/>
              <a:t>Safety</a:t>
            </a:r>
            <a:r>
              <a:rPr lang="fi-FI" sz="2000" dirty="0"/>
              <a:t> </a:t>
            </a:r>
            <a:r>
              <a:rPr lang="fi-FI" sz="2000" dirty="0" err="1"/>
              <a:t>KPIs</a:t>
            </a:r>
            <a:r>
              <a:rPr lang="fi-FI" sz="2000" b="0" dirty="0"/>
              <a:t> </a:t>
            </a:r>
            <a:r>
              <a:rPr lang="fi-FI" sz="2000" b="0" dirty="0" err="1"/>
              <a:t>rely</a:t>
            </a:r>
            <a:r>
              <a:rPr lang="fi-FI" sz="2000" b="0" dirty="0"/>
              <a:t> on </a:t>
            </a:r>
            <a:r>
              <a:rPr lang="fi-FI" sz="2000" b="0" dirty="0" err="1"/>
              <a:t>accident</a:t>
            </a:r>
            <a:r>
              <a:rPr lang="fi-FI" sz="2000" b="0" dirty="0"/>
              <a:t>, </a:t>
            </a:r>
            <a:r>
              <a:rPr lang="fi-FI" sz="2000" b="0" dirty="0" err="1"/>
              <a:t>indicent</a:t>
            </a:r>
            <a:r>
              <a:rPr lang="fi-FI" sz="2000" b="0" dirty="0"/>
              <a:t> and </a:t>
            </a:r>
            <a:r>
              <a:rPr lang="fi-FI" sz="2000" b="0" dirty="0" err="1"/>
              <a:t>compliance</a:t>
            </a:r>
            <a:r>
              <a:rPr lang="fi-FI" sz="2000" b="0" dirty="0"/>
              <a:t> </a:t>
            </a:r>
            <a:r>
              <a:rPr lang="fi-FI" sz="2000" b="0" dirty="0" err="1"/>
              <a:t>measures</a:t>
            </a:r>
            <a:r>
              <a:rPr lang="fi-FI" sz="2000" b="0" dirty="0"/>
              <a:t>, i.e. a </a:t>
            </a:r>
            <a:r>
              <a:rPr lang="fi-FI" sz="2000" dirty="0" err="1"/>
              <a:t>reactive</a:t>
            </a:r>
            <a:r>
              <a:rPr lang="fi-FI" sz="2000" dirty="0"/>
              <a:t> </a:t>
            </a:r>
            <a:r>
              <a:rPr lang="fi-FI" sz="2000" dirty="0" err="1"/>
              <a:t>approach</a:t>
            </a:r>
            <a:r>
              <a:rPr lang="fi-FI" sz="2000" b="0" dirty="0"/>
              <a:t>. </a:t>
            </a:r>
            <a:r>
              <a:rPr lang="fi-FI" sz="2000" b="0" dirty="0" err="1"/>
              <a:t>Such</a:t>
            </a:r>
            <a:r>
              <a:rPr lang="fi-FI" sz="2000" b="0" dirty="0"/>
              <a:t> </a:t>
            </a:r>
            <a:r>
              <a:rPr lang="fi-FI" sz="2000" b="0" dirty="0" err="1"/>
              <a:t>indicators</a:t>
            </a:r>
            <a:r>
              <a:rPr lang="fi-FI" sz="2000" b="0" dirty="0"/>
              <a:t> </a:t>
            </a:r>
            <a:r>
              <a:rPr lang="fi-FI" sz="2000" b="0" dirty="0" err="1"/>
              <a:t>are</a:t>
            </a:r>
            <a:r>
              <a:rPr lang="fi-FI" sz="2000" b="0" dirty="0"/>
              <a:t> of </a:t>
            </a:r>
            <a:r>
              <a:rPr lang="fi-FI" sz="2000" dirty="0" err="1"/>
              <a:t>limited</a:t>
            </a:r>
            <a:r>
              <a:rPr lang="fi-FI" sz="2000" dirty="0"/>
              <a:t> </a:t>
            </a:r>
            <a:r>
              <a:rPr lang="fi-FI" sz="2000" dirty="0" err="1"/>
              <a:t>use</a:t>
            </a:r>
            <a:r>
              <a:rPr lang="fi-FI" sz="2000" dirty="0"/>
              <a:t> </a:t>
            </a:r>
            <a:r>
              <a:rPr lang="fi-FI" sz="2000" b="0" dirty="0"/>
              <a:t>for </a:t>
            </a:r>
            <a:r>
              <a:rPr lang="fi-FI" sz="2000" b="0" dirty="0" err="1"/>
              <a:t>proactive</a:t>
            </a:r>
            <a:r>
              <a:rPr lang="fi-FI" sz="2000" b="0" dirty="0"/>
              <a:t> </a:t>
            </a:r>
            <a:r>
              <a:rPr lang="fi-FI" sz="2000" b="0" dirty="0" err="1"/>
              <a:t>safety</a:t>
            </a:r>
            <a:r>
              <a:rPr lang="fi-FI" sz="2000" b="0" dirty="0"/>
              <a:t> management</a:t>
            </a:r>
          </a:p>
          <a:p>
            <a:pPr algn="just">
              <a:spcBef>
                <a:spcPts val="0"/>
              </a:spcBef>
            </a:pPr>
            <a:endParaRPr lang="en-US" sz="2000" b="0" dirty="0"/>
          </a:p>
          <a:p>
            <a:pPr algn="just">
              <a:spcBef>
                <a:spcPts val="0"/>
              </a:spcBef>
            </a:pPr>
            <a:endParaRPr lang="fi-FI" sz="2000" b="0" dirty="0"/>
          </a:p>
          <a:p>
            <a:pPr algn="just">
              <a:spcBef>
                <a:spcPts val="0"/>
              </a:spcBef>
            </a:pPr>
            <a:endParaRPr lang="fi-FI" sz="2000" b="0" dirty="0"/>
          </a:p>
        </p:txBody>
      </p:sp>
      <p:sp>
        <p:nvSpPr>
          <p:cNvPr id="4" name="Content Placeholder 3"/>
          <p:cNvSpPr>
            <a:spLocks noGrp="1"/>
          </p:cNvSpPr>
          <p:nvPr>
            <p:ph sz="quarter" idx="18"/>
          </p:nvPr>
        </p:nvSpPr>
        <p:spPr/>
        <p:txBody>
          <a:bodyPr/>
          <a:lstStyle/>
          <a:p>
            <a:pPr algn="r">
              <a:spcBef>
                <a:spcPts val="0"/>
              </a:spcBef>
            </a:pPr>
            <a:endParaRPr lang="fi-FI" sz="2000" b="0" dirty="0"/>
          </a:p>
          <a:p>
            <a:pPr algn="r">
              <a:spcBef>
                <a:spcPts val="0"/>
              </a:spcBef>
            </a:pPr>
            <a:r>
              <a:rPr lang="fi-FI" sz="2000" b="0" dirty="0"/>
              <a:t>MARSEILLE </a:t>
            </a:r>
            <a:r>
              <a:rPr lang="fi-FI" sz="2000" dirty="0" err="1"/>
              <a:t>increases</a:t>
            </a:r>
            <a:r>
              <a:rPr lang="fi-FI" sz="2000" dirty="0"/>
              <a:t> </a:t>
            </a:r>
            <a:r>
              <a:rPr lang="fi-FI" sz="2000" dirty="0" err="1"/>
              <a:t>the</a:t>
            </a:r>
            <a:r>
              <a:rPr lang="fi-FI" sz="2000" dirty="0"/>
              <a:t> </a:t>
            </a:r>
            <a:r>
              <a:rPr lang="fi-FI" sz="2000" dirty="0" err="1"/>
              <a:t>validity</a:t>
            </a:r>
            <a:r>
              <a:rPr lang="fi-FI" sz="2000" dirty="0"/>
              <a:t> of </a:t>
            </a:r>
            <a:r>
              <a:rPr lang="fi-FI" sz="2000" dirty="0" err="1"/>
              <a:t>the</a:t>
            </a:r>
            <a:r>
              <a:rPr lang="fi-FI" sz="2000" dirty="0"/>
              <a:t> </a:t>
            </a:r>
            <a:r>
              <a:rPr lang="fi-FI" sz="2000" dirty="0" err="1"/>
              <a:t>safety</a:t>
            </a:r>
            <a:r>
              <a:rPr lang="fi-FI" sz="2000" dirty="0"/>
              <a:t> </a:t>
            </a:r>
            <a:r>
              <a:rPr lang="fi-FI" sz="2000" dirty="0" err="1"/>
              <a:t>KPIs</a:t>
            </a:r>
            <a:r>
              <a:rPr lang="fi-FI" sz="2000" b="0" dirty="0"/>
              <a:t> </a:t>
            </a:r>
            <a:r>
              <a:rPr lang="fi-FI" sz="2000" b="0" dirty="0" err="1"/>
              <a:t>by</a:t>
            </a:r>
            <a:r>
              <a:rPr lang="fi-FI" sz="2000" b="0" dirty="0"/>
              <a:t> </a:t>
            </a:r>
            <a:r>
              <a:rPr lang="fi-FI" sz="2000" b="0" dirty="0" err="1"/>
              <a:t>considering</a:t>
            </a:r>
            <a:r>
              <a:rPr lang="fi-FI" sz="2000" b="0" dirty="0"/>
              <a:t> </a:t>
            </a:r>
            <a:r>
              <a:rPr lang="fi-FI" sz="2000" b="0" dirty="0" err="1"/>
              <a:t>leading</a:t>
            </a:r>
            <a:r>
              <a:rPr lang="fi-FI" sz="2000" b="0" dirty="0"/>
              <a:t> </a:t>
            </a:r>
            <a:r>
              <a:rPr lang="fi-FI" sz="2000" b="0" dirty="0" err="1"/>
              <a:t>indicators</a:t>
            </a:r>
            <a:r>
              <a:rPr lang="fi-FI" sz="2000" b="0" dirty="0"/>
              <a:t>, </a:t>
            </a:r>
            <a:r>
              <a:rPr lang="fi-FI" sz="2000" b="0" dirty="0" err="1"/>
              <a:t>derived</a:t>
            </a:r>
            <a:r>
              <a:rPr lang="fi-FI" sz="2000" b="0" dirty="0"/>
              <a:t> </a:t>
            </a:r>
            <a:r>
              <a:rPr lang="fi-FI" sz="2000" b="0" dirty="0" err="1"/>
              <a:t>based</a:t>
            </a:r>
            <a:r>
              <a:rPr lang="fi-FI" sz="2000" b="0" dirty="0"/>
              <a:t> on </a:t>
            </a:r>
            <a:r>
              <a:rPr lang="fi-FI" sz="2000" dirty="0" err="1"/>
              <a:t>modern</a:t>
            </a:r>
            <a:r>
              <a:rPr lang="fi-FI" sz="2000" dirty="0"/>
              <a:t> </a:t>
            </a:r>
            <a:r>
              <a:rPr lang="fi-FI" sz="2000" dirty="0" err="1"/>
              <a:t>safety</a:t>
            </a:r>
            <a:r>
              <a:rPr lang="fi-FI" sz="2000" dirty="0"/>
              <a:t> </a:t>
            </a:r>
            <a:r>
              <a:rPr lang="fi-FI" sz="2000" dirty="0" err="1"/>
              <a:t>theories</a:t>
            </a:r>
            <a:endParaRPr lang="fi-FI" sz="2000" dirty="0"/>
          </a:p>
          <a:p>
            <a:pPr algn="r">
              <a:spcBef>
                <a:spcPts val="0"/>
              </a:spcBef>
            </a:pPr>
            <a:endParaRPr lang="fi-FI" sz="1600" b="0" dirty="0"/>
          </a:p>
          <a:p>
            <a:pPr algn="r">
              <a:spcBef>
                <a:spcPts val="0"/>
              </a:spcBef>
            </a:pPr>
            <a:r>
              <a:rPr lang="fi-FI" sz="2000" b="0" dirty="0" err="1"/>
              <a:t>The</a:t>
            </a:r>
            <a:r>
              <a:rPr lang="fi-FI" sz="2000" b="0" dirty="0"/>
              <a:t> </a:t>
            </a:r>
            <a:r>
              <a:rPr lang="fi-FI" sz="2000" b="0" dirty="0" err="1"/>
              <a:t>developed</a:t>
            </a:r>
            <a:r>
              <a:rPr lang="fi-FI" sz="2000" b="0" dirty="0"/>
              <a:t> </a:t>
            </a:r>
            <a:r>
              <a:rPr lang="fi-FI" sz="2000" b="0" dirty="0" err="1"/>
              <a:t>framework</a:t>
            </a:r>
            <a:r>
              <a:rPr lang="fi-FI" sz="2000" b="0" dirty="0"/>
              <a:t> </a:t>
            </a:r>
            <a:r>
              <a:rPr lang="fi-FI" sz="2000" b="0" dirty="0" err="1"/>
              <a:t>will</a:t>
            </a:r>
            <a:r>
              <a:rPr lang="fi-FI" sz="2000" b="0" dirty="0"/>
              <a:t> </a:t>
            </a:r>
            <a:r>
              <a:rPr lang="fi-FI" sz="2000" b="0" dirty="0" err="1"/>
              <a:t>be</a:t>
            </a:r>
            <a:r>
              <a:rPr lang="fi-FI" sz="2000" b="0" dirty="0"/>
              <a:t> </a:t>
            </a:r>
            <a:r>
              <a:rPr lang="fi-FI" sz="2000" b="0" dirty="0" err="1"/>
              <a:t>flexible</a:t>
            </a:r>
            <a:r>
              <a:rPr lang="fi-FI" sz="2000" b="0" dirty="0"/>
              <a:t> to </a:t>
            </a:r>
            <a:r>
              <a:rPr lang="fi-FI" sz="2000" b="0" dirty="0" err="1"/>
              <a:t>account</a:t>
            </a:r>
            <a:r>
              <a:rPr lang="fi-FI" sz="2000" b="0" dirty="0"/>
              <a:t> for </a:t>
            </a:r>
            <a:r>
              <a:rPr lang="fi-FI" sz="2000" b="0" dirty="0" err="1"/>
              <a:t>new</a:t>
            </a:r>
            <a:r>
              <a:rPr lang="fi-FI" sz="2000" b="0" dirty="0"/>
              <a:t> </a:t>
            </a:r>
            <a:r>
              <a:rPr lang="fi-FI" sz="2000" b="0" dirty="0" err="1"/>
              <a:t>KPIs</a:t>
            </a:r>
            <a:r>
              <a:rPr lang="fi-FI" sz="2000" b="0" dirty="0"/>
              <a:t> </a:t>
            </a:r>
            <a:r>
              <a:rPr lang="fi-FI" sz="2000" b="0" dirty="0" err="1"/>
              <a:t>depending</a:t>
            </a:r>
            <a:r>
              <a:rPr lang="fi-FI" sz="2000" b="0" dirty="0"/>
              <a:t> on </a:t>
            </a:r>
            <a:r>
              <a:rPr lang="fi-FI" sz="2000" b="0" dirty="0" err="1"/>
              <a:t>changes</a:t>
            </a:r>
            <a:r>
              <a:rPr lang="fi-FI" sz="2000" b="0" dirty="0"/>
              <a:t> in </a:t>
            </a:r>
            <a:r>
              <a:rPr lang="fi-FI" sz="2000" b="0" dirty="0" err="1"/>
              <a:t>the</a:t>
            </a:r>
            <a:r>
              <a:rPr lang="fi-FI" sz="2000" b="0" dirty="0"/>
              <a:t> </a:t>
            </a:r>
            <a:r>
              <a:rPr lang="fi-FI" sz="2000" b="0" dirty="0" err="1"/>
              <a:t>maritime</a:t>
            </a:r>
            <a:r>
              <a:rPr lang="fi-FI" sz="2000" b="0" dirty="0"/>
              <a:t> </a:t>
            </a:r>
            <a:r>
              <a:rPr lang="fi-FI" sz="2000" b="0" dirty="0" err="1"/>
              <a:t>system</a:t>
            </a:r>
            <a:br>
              <a:rPr lang="fi-FI" sz="2000" b="0" dirty="0"/>
            </a:br>
            <a:r>
              <a:rPr lang="fi-FI" sz="2000" b="0" dirty="0"/>
              <a:t>(</a:t>
            </a:r>
            <a:r>
              <a:rPr lang="fi-FI" sz="2000" b="0" dirty="0" err="1"/>
              <a:t>regulatory</a:t>
            </a:r>
            <a:r>
              <a:rPr lang="fi-FI" sz="2000" b="0" dirty="0"/>
              <a:t> and/</a:t>
            </a:r>
            <a:r>
              <a:rPr lang="fi-FI" sz="2000" b="0" dirty="0" err="1"/>
              <a:t>or</a:t>
            </a:r>
            <a:r>
              <a:rPr lang="fi-FI" sz="2000" b="0" dirty="0"/>
              <a:t> </a:t>
            </a:r>
            <a:r>
              <a:rPr lang="fi-FI" sz="2000" b="0" dirty="0" err="1"/>
              <a:t>industry</a:t>
            </a:r>
            <a:r>
              <a:rPr lang="fi-FI" sz="2000" b="0" dirty="0"/>
              <a:t> </a:t>
            </a:r>
            <a:r>
              <a:rPr lang="fi-FI" sz="2000" b="0" dirty="0" err="1"/>
              <a:t>driven</a:t>
            </a:r>
            <a:r>
              <a:rPr lang="fi-FI" sz="2000" b="0" dirty="0"/>
              <a:t>)</a:t>
            </a:r>
          </a:p>
        </p:txBody>
      </p:sp>
      <p:sp>
        <p:nvSpPr>
          <p:cNvPr id="3" name="Date Placeholder 2"/>
          <p:cNvSpPr>
            <a:spLocks noGrp="1"/>
          </p:cNvSpPr>
          <p:nvPr>
            <p:ph type="dt" sz="half" idx="19"/>
          </p:nvPr>
        </p:nvSpPr>
        <p:spPr/>
        <p:txBody>
          <a:bodyPr/>
          <a:lstStyle/>
          <a:p>
            <a:fld id="{ABD7A7B0-703F-44D0-AA31-2F61BC82D7F6}" type="datetime1">
              <a:rPr lang="fi-FI" smtClean="0"/>
              <a:pPr/>
              <a:t>17.5.2016</a:t>
            </a:fld>
            <a:endParaRPr lang="fi-FI" dirty="0"/>
          </a:p>
        </p:txBody>
      </p:sp>
      <p:sp>
        <p:nvSpPr>
          <p:cNvPr id="5" name="Slide Number Placeholder 4"/>
          <p:cNvSpPr>
            <a:spLocks noGrp="1"/>
          </p:cNvSpPr>
          <p:nvPr>
            <p:ph type="sldNum" sz="quarter" idx="21"/>
          </p:nvPr>
        </p:nvSpPr>
        <p:spPr/>
        <p:txBody>
          <a:bodyPr/>
          <a:lstStyle/>
          <a:p>
            <a:fld id="{C762A262-73F1-9942-AAD6-914D3B8C29C9}" type="slidenum">
              <a:rPr lang="fi-FI" smtClean="0"/>
              <a:pPr/>
              <a:t>9</a:t>
            </a:fld>
            <a:endParaRPr lang="fi-FI" dirty="0"/>
          </a:p>
        </p:txBody>
      </p:sp>
      <p:sp>
        <p:nvSpPr>
          <p:cNvPr id="8" name="Title 1"/>
          <p:cNvSpPr>
            <a:spLocks noGrp="1"/>
          </p:cNvSpPr>
          <p:nvPr>
            <p:ph type="ctrTitle"/>
          </p:nvPr>
        </p:nvSpPr>
        <p:spPr>
          <a:xfrm>
            <a:off x="463308" y="265113"/>
            <a:ext cx="3988079" cy="996498"/>
          </a:xfrm>
        </p:spPr>
        <p:txBody>
          <a:bodyPr/>
          <a:lstStyle/>
          <a:p>
            <a:r>
              <a:rPr lang="en-GB" dirty="0"/>
              <a:t>Current</a:t>
            </a:r>
            <a:br>
              <a:rPr lang="en-GB" dirty="0"/>
            </a:br>
            <a:r>
              <a:rPr lang="en-GB" dirty="0"/>
              <a:t>challenge</a:t>
            </a:r>
          </a:p>
        </p:txBody>
      </p:sp>
      <p:sp>
        <p:nvSpPr>
          <p:cNvPr id="9" name="Title 1"/>
          <p:cNvSpPr txBox="1">
            <a:spLocks/>
          </p:cNvSpPr>
          <p:nvPr/>
        </p:nvSpPr>
        <p:spPr>
          <a:xfrm>
            <a:off x="4687608" y="265113"/>
            <a:ext cx="3988079" cy="996498"/>
          </a:xfrm>
          <a:prstGeom prst="rect">
            <a:avLst/>
          </a:prstGeom>
        </p:spPr>
        <p:txBody>
          <a:bodyPr lIns="0" tIns="0" rIns="0" bIns="0" anchor="t" anchorCtr="0">
            <a:noAutofit/>
          </a:bodyPr>
          <a:lstStyle>
            <a:lvl1pPr algn="l" defTabSz="457200" rtl="0" eaLnBrk="0" fontAlgn="base" hangingPunct="0">
              <a:lnSpc>
                <a:spcPct val="85000"/>
              </a:lnSpc>
              <a:spcBef>
                <a:spcPct val="0"/>
              </a:spcBef>
              <a:spcAft>
                <a:spcPct val="0"/>
              </a:spcAft>
              <a:defRPr sz="3600" b="1" kern="1200" spc="-100">
                <a:solidFill>
                  <a:schemeClr val="tx2"/>
                </a:solidFill>
                <a:latin typeface="+mj-lt"/>
                <a:ea typeface="ＭＳ Ｐゴシック" charset="0"/>
                <a:cs typeface="MS PGothic" pitchFamily="34" charset="-128"/>
              </a:defRPr>
            </a:lvl1pPr>
            <a:lvl2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65" charset="0"/>
                <a:ea typeface="ＭＳ Ｐゴシック" charset="0"/>
                <a:cs typeface="MS PGothic" pitchFamily="34" charset="-128"/>
              </a:defRPr>
            </a:lvl5pPr>
            <a:lvl6pPr marL="4572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Arial" pitchFamily="-65" charset="0"/>
                <a:ea typeface="ＭＳ Ｐゴシック" pitchFamily="-65" charset="-128"/>
                <a:cs typeface="ＭＳ Ｐゴシック" pitchFamily="-65" charset="-128"/>
              </a:defRPr>
            </a:lvl9pPr>
          </a:lstStyle>
          <a:p>
            <a:pPr algn="r"/>
            <a:r>
              <a:rPr lang="en-GB" dirty="0"/>
              <a:t>MARSEILLE</a:t>
            </a:r>
            <a:br>
              <a:rPr lang="en-GB" dirty="0"/>
            </a:br>
            <a:r>
              <a:rPr lang="en-GB" dirty="0"/>
              <a:t>solution</a:t>
            </a:r>
          </a:p>
        </p:txBody>
      </p:sp>
      <p:pic>
        <p:nvPicPr>
          <p:cNvPr id="10" name="Picture 9"/>
          <p:cNvPicPr>
            <a:picLocks noChangeAspect="1"/>
          </p:cNvPicPr>
          <p:nvPr/>
        </p:nvPicPr>
        <p:blipFill>
          <a:blip r:embed="rId2"/>
          <a:stretch>
            <a:fillRect/>
          </a:stretch>
        </p:blipFill>
        <p:spPr>
          <a:xfrm>
            <a:off x="2483768" y="4893667"/>
            <a:ext cx="1296144" cy="546085"/>
          </a:xfrm>
          <a:prstGeom prst="rect">
            <a:avLst/>
          </a:prstGeom>
        </p:spPr>
      </p:pic>
    </p:spTree>
    <p:extLst>
      <p:ext uri="{BB962C8B-B14F-4D97-AF65-F5344CB8AC3E}">
        <p14:creationId xmlns:p14="http://schemas.microsoft.com/office/powerpoint/2010/main" val="2898141649"/>
      </p:ext>
    </p:extLst>
  </p:cSld>
  <p:clrMapOvr>
    <a:masterClrMapping/>
  </p:clrMapOvr>
  <p:transition/>
</p:sld>
</file>

<file path=ppt/theme/theme1.xml><?xml version="1.0" encoding="utf-8"?>
<a:theme xmlns:a="http://schemas.openxmlformats.org/drawingml/2006/main" name="Aalto University">
  <a:themeElements>
    <a:clrScheme name="Aalto-insinoori">
      <a:dk1>
        <a:sysClr val="windowText" lastClr="000000"/>
      </a:dk1>
      <a:lt1>
        <a:sysClr val="window" lastClr="FFFFFF"/>
      </a:lt1>
      <a:dk2>
        <a:srgbClr val="BB16A3"/>
      </a:dk2>
      <a:lt2>
        <a:srgbClr val="8C857B"/>
      </a:lt2>
      <a:accent1>
        <a:srgbClr val="BB16A3"/>
      </a:accent1>
      <a:accent2>
        <a:srgbClr val="FFCD00"/>
      </a:accent2>
      <a:accent3>
        <a:srgbClr val="EF3340"/>
      </a:accent3>
      <a:accent4>
        <a:srgbClr val="005EB8"/>
      </a:accent4>
      <a:accent5>
        <a:srgbClr val="8C857B"/>
      </a:accent5>
      <a:accent6>
        <a:srgbClr val="00965E"/>
      </a:accent6>
      <a:hlink>
        <a:srgbClr val="000000"/>
      </a:hlink>
      <a:folHlink>
        <a:srgbClr val="928B81"/>
      </a:folHlink>
    </a:clrScheme>
    <a:fontScheme name="Aalto-yliopis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defRPr sz="2000" b="1"/>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30970</TotalTime>
  <Words>1004</Words>
  <Application>Microsoft Office PowerPoint</Application>
  <PresentationFormat>On-screen Show (16:10)</PresentationFormat>
  <Paragraphs>245</Paragraphs>
  <Slides>20</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ＭＳ Ｐゴシック</vt:lpstr>
      <vt:lpstr>ＭＳ Ｐゴシック</vt:lpstr>
      <vt:lpstr>Arial</vt:lpstr>
      <vt:lpstr>Calibri</vt:lpstr>
      <vt:lpstr>Courier New</vt:lpstr>
      <vt:lpstr>Georgia</vt:lpstr>
      <vt:lpstr>Lucida Grande</vt:lpstr>
      <vt:lpstr>Wingdings</vt:lpstr>
      <vt:lpstr>ヒラギノ角ゴ Pro W3</vt:lpstr>
      <vt:lpstr>Aalto University</vt:lpstr>
      <vt:lpstr>Harmonized Safety Management of Maritime Transportation based on Integrated Safety Indicators  MARSEILLE  Project concept overview </vt:lpstr>
      <vt:lpstr>MARSEILLE aim</vt:lpstr>
      <vt:lpstr>Current challenge</vt:lpstr>
      <vt:lpstr>A holistic view of Maritime Safety Management</vt:lpstr>
      <vt:lpstr>Current challenge</vt:lpstr>
      <vt:lpstr>Existing harmonized safety management frameworks</vt:lpstr>
      <vt:lpstr>Current challenge</vt:lpstr>
      <vt:lpstr>Harmonization for reducing organizational burdens</vt:lpstr>
      <vt:lpstr>Current challenge</vt:lpstr>
      <vt:lpstr>A step forward to proactive maritime safety management</vt:lpstr>
      <vt:lpstr>Current challenge</vt:lpstr>
      <vt:lpstr>Economic conditions measuring</vt:lpstr>
      <vt:lpstr>Maritime Safety KPIs</vt:lpstr>
      <vt:lpstr>Methodological implementation</vt:lpstr>
      <vt:lpstr>PowerPoint Presentation</vt:lpstr>
      <vt:lpstr>Consortium Partners (P) and Associated Partners (AP)</vt:lpstr>
      <vt:lpstr>Consortium Other partners and associate partners </vt:lpstr>
      <vt:lpstr>Project application: practical issues</vt:lpstr>
      <vt:lpstr>Project planning: contact and more information </vt:lpstr>
      <vt:lpstr>Harmonized Safety Management of Maritime Transportation based on Integrated Safety Indicators  MARSEILLE  Project concept overview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Aalto Living+</dc:title>
  <dc:creator>TBWA\HELSINKI</dc:creator>
  <cp:lastModifiedBy>Osiris Valdez Banda</cp:lastModifiedBy>
  <cp:revision>729</cp:revision>
  <cp:lastPrinted>2012-10-17T07:14:15Z</cp:lastPrinted>
  <dcterms:created xsi:type="dcterms:W3CDTF">2012-05-14T17:33:12Z</dcterms:created>
  <dcterms:modified xsi:type="dcterms:W3CDTF">2016-05-17T10:55:51Z</dcterms:modified>
</cp:coreProperties>
</file>